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gif" ContentType="image/gif"/>
  <Default Extension="png" ContentType="image/png"/>
  <Default Extension="wmf" ContentType="image/x-w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7"/>
  </p:notesMasterIdLst>
  <p:handoutMasterIdLst>
    <p:handoutMasterId r:id="rId28"/>
  </p:handoutMasterIdLst>
  <p:sldIdLst>
    <p:sldId id="279" r:id="rId2"/>
    <p:sldId id="372" r:id="rId3"/>
    <p:sldId id="297" r:id="rId4"/>
    <p:sldId id="337" r:id="rId5"/>
    <p:sldId id="339" r:id="rId6"/>
    <p:sldId id="342" r:id="rId7"/>
    <p:sldId id="300" r:id="rId8"/>
    <p:sldId id="369" r:id="rId9"/>
    <p:sldId id="370" r:id="rId10"/>
    <p:sldId id="348" r:id="rId11"/>
    <p:sldId id="373" r:id="rId12"/>
    <p:sldId id="371" r:id="rId13"/>
    <p:sldId id="344" r:id="rId14"/>
    <p:sldId id="343" r:id="rId15"/>
    <p:sldId id="345" r:id="rId16"/>
    <p:sldId id="330" r:id="rId17"/>
    <p:sldId id="331" r:id="rId18"/>
    <p:sldId id="349" r:id="rId19"/>
    <p:sldId id="350" r:id="rId20"/>
    <p:sldId id="351" r:id="rId21"/>
    <p:sldId id="355" r:id="rId22"/>
    <p:sldId id="352" r:id="rId23"/>
    <p:sldId id="356" r:id="rId24"/>
    <p:sldId id="374" r:id="rId25"/>
    <p:sldId id="375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2770707-428F-964B-9F1F-F296DFF83E51}">
          <p14:sldIdLst>
            <p14:sldId id="279"/>
            <p14:sldId id="372"/>
            <p14:sldId id="297"/>
            <p14:sldId id="337"/>
            <p14:sldId id="339"/>
            <p14:sldId id="342"/>
            <p14:sldId id="300"/>
            <p14:sldId id="369"/>
            <p14:sldId id="370"/>
            <p14:sldId id="348"/>
            <p14:sldId id="373"/>
            <p14:sldId id="371"/>
            <p14:sldId id="344"/>
            <p14:sldId id="343"/>
            <p14:sldId id="345"/>
            <p14:sldId id="330"/>
            <p14:sldId id="331"/>
            <p14:sldId id="349"/>
            <p14:sldId id="350"/>
            <p14:sldId id="351"/>
            <p14:sldId id="355"/>
            <p14:sldId id="352"/>
            <p14:sldId id="356"/>
          </p14:sldIdLst>
        </p14:section>
        <p14:section name="BACKUP" id="{69875962-4A05-2B49-A464-A374986144DD}">
          <p14:sldIdLst>
            <p14:sldId id="374"/>
            <p14:sldId id="37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275" userDrawn="1">
          <p15:clr>
            <a:srgbClr val="A4A3A4"/>
          </p15:clr>
        </p15:guide>
        <p15:guide id="2" pos="3727" userDrawn="1">
          <p15:clr>
            <a:srgbClr val="A4A3A4"/>
          </p15:clr>
        </p15:guide>
        <p15:guide id="3" pos="3953" userDrawn="1">
          <p15:clr>
            <a:srgbClr val="A4A3A4"/>
          </p15:clr>
        </p15:guide>
        <p15:guide id="4" pos="7287" userDrawn="1">
          <p15:clr>
            <a:srgbClr val="A4A3A4"/>
          </p15:clr>
        </p15:guide>
        <p15:guide id="5" pos="393" userDrawn="1">
          <p15:clr>
            <a:srgbClr val="A4A3A4"/>
          </p15:clr>
        </p15:guide>
        <p15:guide id="6" orient="horz" pos="372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69" autoAdjust="0"/>
    <p:restoredTop sz="92334"/>
  </p:normalViewPr>
  <p:slideViewPr>
    <p:cSldViewPr snapToGrid="0" showGuides="1">
      <p:cViewPr>
        <p:scale>
          <a:sx n="80" d="100"/>
          <a:sy n="80" d="100"/>
        </p:scale>
        <p:origin x="1720" y="960"/>
      </p:cViewPr>
      <p:guideLst>
        <p:guide orient="horz" pos="1275"/>
        <p:guide pos="3727"/>
        <p:guide pos="3953"/>
        <p:guide pos="7287"/>
        <p:guide pos="393"/>
        <p:guide orient="horz" pos="372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86" d="100"/>
          <a:sy n="86" d="100"/>
        </p:scale>
        <p:origin x="3928" y="21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notesMaster" Target="notesMasters/notesMaster1.xml"/><Relationship Id="rId28" Type="http://schemas.openxmlformats.org/officeDocument/2006/relationships/handoutMaster" Target="handoutMasters/handoutMaster1.xml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50AC80-9589-41A1-8ED2-EC2076B0E8E8}" type="datetimeFigureOut">
              <a:rPr lang="de-DE" smtClean="0"/>
              <a:t>04.11.19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83A726-01A3-41A5-8C71-74C8A626EA48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2616160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492030-5346-4222-B1C0-77ABA51E04BA}" type="datetimeFigureOut">
              <a:rPr lang="de-DE" smtClean="0"/>
              <a:t>04.11.19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1B39C8-6D5D-40E8-8D83-C1E41A39F5E0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643879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171450" indent="-171450" algn="l" defTabSz="914400" rtl="0" eaLnBrk="1" latinLnBrk="0" hangingPunct="1"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628650" indent="-171450" algn="l" defTabSz="914400" rtl="0" eaLnBrk="1" latinLnBrk="0" hangingPunct="1"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1085850" indent="-171450" algn="l" defTabSz="914400" rtl="0" eaLnBrk="1" latinLnBrk="0" hangingPunct="1"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543050" indent="-171450" algn="l" defTabSz="914400" rtl="0" eaLnBrk="1" latinLnBrk="0" hangingPunct="1"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2000250" indent="-171450" algn="l" defTabSz="914400" rtl="0" eaLnBrk="1" latinLnBrk="0" hangingPunct="1"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E3C66FB-6B7A-B743-9442-EEBC0BA27601}" type="slidenum">
              <a:rPr lang="en-US" altLang="zh-CN"/>
              <a:pPr/>
              <a:t>16</a:t>
            </a:fld>
            <a:endParaRPr lang="en-US" altLang="zh-CN"/>
          </a:p>
        </p:txBody>
      </p:sp>
      <p:sp>
        <p:nvSpPr>
          <p:cNvPr id="56321" name="Text Box 1"/>
          <p:cNvSpPr txBox="1">
            <a:spLocks noChangeArrowheads="1"/>
          </p:cNvSpPr>
          <p:nvPr/>
        </p:nvSpPr>
        <p:spPr bwMode="auto">
          <a:xfrm>
            <a:off x="4284663" y="10156825"/>
            <a:ext cx="3275012" cy="534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b"/>
          <a:lstStyle>
            <a:lvl1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9pPr>
          </a:lstStyle>
          <a:p>
            <a:pPr algn="r">
              <a:lnSpc>
                <a:spcPct val="100000"/>
              </a:lnSpc>
            </a:pPr>
            <a:fld id="{8F1FC174-7213-2347-8389-A880B336C45A}" type="slidenum">
              <a:rPr lang="en-US" altLang="zh-CN" sz="1200">
                <a:latin typeface="Times New Roman" charset="0"/>
              </a:rPr>
              <a:pPr algn="r">
                <a:lnSpc>
                  <a:spcPct val="100000"/>
                </a:lnSpc>
              </a:pPr>
              <a:t>16</a:t>
            </a:fld>
            <a:endParaRPr lang="en-US" altLang="zh-CN" sz="1200">
              <a:latin typeface="Times New Roman" charset="0"/>
            </a:endParaRPr>
          </a:p>
        </p:txBody>
      </p:sp>
      <p:sp>
        <p:nvSpPr>
          <p:cNvPr id="56322" name="Text Box 2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56323" name="Text Box 3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1008063" y="5078413"/>
            <a:ext cx="5543550" cy="4811712"/>
          </a:xfrm>
          <a:prstGeom prst="rect">
            <a:avLst/>
          </a:prstGeom>
          <a:solidFill>
            <a:srgbClr val="FFFFFF"/>
          </a:solidFill>
          <a:ln cap="flat"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5000" rIns="90000" bIns="45000"/>
          <a:lstStyle/>
          <a:p>
            <a:pPr marL="215900" indent="-214313" eaLnBrk="1">
              <a:spcBef>
                <a:spcPts val="550"/>
              </a:spcBef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</a:tabLst>
            </a:pPr>
            <a:endParaRPr lang="en-US" altLang="zh-CN" dirty="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28940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43AACFAD-A9FD-3745-9154-6CDBBB19D55B}" type="slidenum">
              <a:rPr lang="en-US" altLang="zh-CN"/>
              <a:pPr/>
              <a:t>17</a:t>
            </a:fld>
            <a:endParaRPr lang="en-US" altLang="zh-CN"/>
          </a:p>
        </p:txBody>
      </p:sp>
      <p:sp>
        <p:nvSpPr>
          <p:cNvPr id="57345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5734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8890159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6077C29-B4CB-E84E-8850-066475654F32}" type="slidenum">
              <a:rPr lang="en-US" altLang="zh-CN"/>
              <a:pPr/>
              <a:t>24</a:t>
            </a:fld>
            <a:endParaRPr lang="en-US" altLang="zh-CN"/>
          </a:p>
        </p:txBody>
      </p:sp>
      <p:sp>
        <p:nvSpPr>
          <p:cNvPr id="5427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95325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5427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8820220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2000" y="1120776"/>
            <a:ext cx="8039624" cy="1050925"/>
          </a:xfrm>
        </p:spPr>
        <p:txBody>
          <a:bodyPr anchor="b"/>
          <a:lstStyle>
            <a:lvl1pPr algn="l">
              <a:defRPr sz="2800"/>
            </a:lvl1pPr>
          </a:lstStyle>
          <a:p>
            <a:r>
              <a:rPr lang="en-US" altLang="zh-CN" noProof="0" smtClean="0"/>
              <a:t>Click to edit Master title style</a:t>
            </a:r>
            <a:endParaRPr lang="en-US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23889" y="2583180"/>
            <a:ext cx="8039624" cy="333025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 noProof="0" smtClean="0"/>
              <a:t>Click to edit Master subtitle style</a:t>
            </a:r>
            <a:endParaRPr lang="en-US" noProof="0" dirty="0"/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966B90A6-6D90-FB4C-A251-D9D75423B0F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00" y="6391823"/>
            <a:ext cx="683079" cy="1852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BB8AD5EA-21B1-4846-BBB8-F1E1510BA6E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9379" y="6367762"/>
            <a:ext cx="1322392" cy="2333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21B4446D-8806-ED45-ABB5-95E6A7248F1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1754" y="6202083"/>
            <a:ext cx="646359" cy="43090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75771CF0-8E53-A445-A263-A01AE2CBCB5D}"/>
              </a:ext>
            </a:extLst>
          </p:cNvPr>
          <p:cNvSpPr/>
          <p:nvPr userDrawn="1"/>
        </p:nvSpPr>
        <p:spPr>
          <a:xfrm>
            <a:off x="8286750" y="6186704"/>
            <a:ext cx="26350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800" dirty="0"/>
              <a:t>This project has received funding from the European Union's Horizon 2020 research and innovation programme under grant agreement No 823852.</a:t>
            </a:r>
          </a:p>
        </p:txBody>
      </p:sp>
    </p:spTree>
    <p:extLst>
      <p:ext uri="{BB962C8B-B14F-4D97-AF65-F5344CB8AC3E}">
        <p14:creationId xmlns:p14="http://schemas.microsoft.com/office/powerpoint/2010/main" val="35183763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Picture,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noProof="0" smtClean="0"/>
              <a:t>Click to edit Master title style</a:t>
            </a:r>
            <a:endParaRPr lang="en-US" noProof="0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623888" y="2024064"/>
            <a:ext cx="8101013" cy="3889375"/>
          </a:xfrm>
          <a:noFill/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r>
              <a:rPr lang="en-US" altLang="zh-CN" smtClean="0"/>
              <a:t>Drag picture to placeholder or click icon to add</a:t>
            </a:r>
            <a:endParaRPr lang="en-GB"/>
          </a:p>
        </p:txBody>
      </p:sp>
      <p:sp>
        <p:nvSpPr>
          <p:cNvPr id="7" name="Textplatzhalter 4"/>
          <p:cNvSpPr>
            <a:spLocks noGrp="1"/>
          </p:cNvSpPr>
          <p:nvPr>
            <p:ph type="body" sz="quarter" idx="14" hasCustomPrompt="1"/>
          </p:nvPr>
        </p:nvSpPr>
        <p:spPr>
          <a:xfrm>
            <a:off x="623887" y="5913438"/>
            <a:ext cx="8101013" cy="241299"/>
          </a:xfrm>
        </p:spPr>
        <p:txBody>
          <a:bodyPr tIns="36000" rIns="0"/>
          <a:lstStyle>
            <a:lvl1pPr marL="0" indent="0">
              <a:buFont typeface="Arial" panose="020B0604020202020204" pitchFamily="34" charset="0"/>
              <a:buNone/>
              <a:defRPr sz="900"/>
            </a:lvl1pPr>
          </a:lstStyle>
          <a:p>
            <a:pPr lvl="0"/>
            <a:r>
              <a:rPr lang="de-DE" dirty="0"/>
              <a:t>Caption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5"/>
          </p:nvPr>
        </p:nvSpPr>
        <p:spPr>
          <a:xfrm>
            <a:off x="8934451" y="2033590"/>
            <a:ext cx="2633662" cy="3879847"/>
          </a:xfrm>
        </p:spPr>
        <p:txBody>
          <a:bodyPr/>
          <a:lstStyle>
            <a:lvl1pPr marL="266700" indent="-266700">
              <a:defRPr sz="1400"/>
            </a:lvl1pPr>
            <a:lvl2pPr marL="542925" indent="-276225">
              <a:defRPr sz="1400"/>
            </a:lvl2pPr>
            <a:lvl3pPr marL="809625" indent="-266700">
              <a:defRPr sz="1400"/>
            </a:lvl3pPr>
            <a:lvl4pPr marL="990600" indent="-180975">
              <a:defRPr sz="1400"/>
            </a:lvl4pPr>
            <a:lvl5pPr marL="1162050" indent="-171450">
              <a:defRPr sz="1400"/>
            </a:lvl5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900246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75733" y="2024064"/>
            <a:ext cx="5367867" cy="3887787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46800" y="2024064"/>
            <a:ext cx="5369984" cy="3887787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75637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altLang="zh-CN" noProof="0" smtClean="0"/>
              <a:t>Click to edit Master title style</a:t>
            </a:r>
            <a:endParaRPr lang="en-US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zh-CN" noProof="0" smtClean="0"/>
              <a:t>Click to edit Master text styles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7103327" y="501805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marL="269875" indent="-269875">
              <a:lnSpc>
                <a:spcPct val="112000"/>
              </a:lnSpc>
              <a:buBlip>
                <a:blip r:embed="rId2"/>
              </a:buBlip>
            </a:pPr>
            <a:endParaRPr kumimoji="1" lang="zh-CN" altLang="en-US" sz="1400" dirty="0" err="1" smtClean="0"/>
          </a:p>
        </p:txBody>
      </p:sp>
    </p:spTree>
    <p:extLst>
      <p:ext uri="{BB962C8B-B14F-4D97-AF65-F5344CB8AC3E}">
        <p14:creationId xmlns:p14="http://schemas.microsoft.com/office/powerpoint/2010/main" val="40230362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hapter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6635" y="1552576"/>
            <a:ext cx="10961477" cy="3814764"/>
          </a:xfrm>
        </p:spPr>
        <p:txBody>
          <a:bodyPr anchor="ctr"/>
          <a:lstStyle>
            <a:lvl1pPr>
              <a:defRPr sz="6300">
                <a:solidFill>
                  <a:schemeClr val="tx1"/>
                </a:solidFill>
              </a:defRPr>
            </a:lvl1pPr>
          </a:lstStyle>
          <a:p>
            <a:r>
              <a:rPr lang="en-US" altLang="zh-CN" noProof="0" smtClean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7" y="5448300"/>
            <a:ext cx="10944225" cy="574676"/>
          </a:xfrm>
        </p:spPr>
        <p:txBody>
          <a:bodyPr anchor="b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noProof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242296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noProof="0" smtClean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411661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986143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ig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noProof="0" smtClean="0"/>
              <a:t>Click to edit Master title style</a:t>
            </a:r>
            <a:endParaRPr lang="en-US" noProof="0" dirty="0"/>
          </a:p>
        </p:txBody>
      </p:sp>
      <p:sp>
        <p:nvSpPr>
          <p:cNvPr id="5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623888" y="2024063"/>
            <a:ext cx="10944224" cy="3889375"/>
          </a:xfrm>
          <a:noFill/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r>
              <a:rPr lang="en-US" altLang="zh-CN" smtClean="0"/>
              <a:t>Drag picture to placeholder or click icon to add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13508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623888" y="828675"/>
            <a:ext cx="10944224" cy="5084763"/>
          </a:xfrm>
          <a:noFill/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r>
              <a:rPr lang="en-US" altLang="zh-CN" smtClean="0"/>
              <a:t>Drag picture to placeholder or click icon to add</a:t>
            </a:r>
            <a:endParaRPr lang="en-GB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 hasCustomPrompt="1"/>
          </p:nvPr>
        </p:nvSpPr>
        <p:spPr>
          <a:xfrm>
            <a:off x="623887" y="5913438"/>
            <a:ext cx="10944225" cy="241299"/>
          </a:xfrm>
        </p:spPr>
        <p:txBody>
          <a:bodyPr tIns="36000" rIns="0"/>
          <a:lstStyle>
            <a:lvl1pPr marL="0" indent="0">
              <a:buFont typeface="Arial" panose="020B0604020202020204" pitchFamily="34" charset="0"/>
              <a:buNone/>
              <a:defRPr sz="900"/>
            </a:lvl1pPr>
          </a:lstStyle>
          <a:p>
            <a:pPr lvl="0"/>
            <a:r>
              <a:rPr lang="de-DE" dirty="0"/>
              <a:t>Caption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1349298" y="412595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marL="269875" indent="-269875">
              <a:lnSpc>
                <a:spcPct val="112000"/>
              </a:lnSpc>
              <a:buBlip>
                <a:blip r:embed="rId2"/>
              </a:buBlip>
            </a:pPr>
            <a:endParaRPr kumimoji="1" lang="zh-CN" altLang="en-US" sz="1400" dirty="0" err="1" smtClean="0"/>
          </a:p>
        </p:txBody>
      </p:sp>
    </p:spTree>
    <p:extLst>
      <p:ext uri="{BB962C8B-B14F-4D97-AF65-F5344CB8AC3E}">
        <p14:creationId xmlns:p14="http://schemas.microsoft.com/office/powerpoint/2010/main" val="21240359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623889" y="1196976"/>
            <a:ext cx="5292723" cy="4716463"/>
          </a:xfrm>
          <a:noFill/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r>
              <a:rPr lang="en-US" altLang="zh-CN" smtClean="0"/>
              <a:t>Drag picture to placeholder or click icon to add</a:t>
            </a:r>
            <a:endParaRPr lang="en-GB"/>
          </a:p>
        </p:txBody>
      </p:sp>
      <p:sp>
        <p:nvSpPr>
          <p:cNvPr id="7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6275388" y="1196976"/>
            <a:ext cx="5292725" cy="4716463"/>
          </a:xfrm>
          <a:noFill/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r>
              <a:rPr lang="en-US" altLang="zh-CN" smtClean="0"/>
              <a:t>Drag picture to placeholder or click icon to add</a:t>
            </a:r>
            <a:endParaRPr lang="en-GB"/>
          </a:p>
        </p:txBody>
      </p:sp>
      <p:sp>
        <p:nvSpPr>
          <p:cNvPr id="8" name="Textplatzhalter 4"/>
          <p:cNvSpPr>
            <a:spLocks noGrp="1"/>
          </p:cNvSpPr>
          <p:nvPr>
            <p:ph type="body" sz="quarter" idx="14" hasCustomPrompt="1"/>
          </p:nvPr>
        </p:nvSpPr>
        <p:spPr>
          <a:xfrm>
            <a:off x="623888" y="5913438"/>
            <a:ext cx="5292726" cy="241299"/>
          </a:xfrm>
        </p:spPr>
        <p:txBody>
          <a:bodyPr tIns="36000" rIns="0"/>
          <a:lstStyle>
            <a:lvl1pPr marL="0" indent="0">
              <a:buFont typeface="Arial" panose="020B0604020202020204" pitchFamily="34" charset="0"/>
              <a:buNone/>
              <a:defRPr sz="900"/>
            </a:lvl1pPr>
          </a:lstStyle>
          <a:p>
            <a:pPr lvl="0"/>
            <a:r>
              <a:rPr lang="de-DE" dirty="0"/>
              <a:t>Caption</a:t>
            </a:r>
          </a:p>
        </p:txBody>
      </p:sp>
      <p:sp>
        <p:nvSpPr>
          <p:cNvPr id="9" name="Textplatzhalter 4"/>
          <p:cNvSpPr>
            <a:spLocks noGrp="1"/>
          </p:cNvSpPr>
          <p:nvPr>
            <p:ph type="body" sz="quarter" idx="15" hasCustomPrompt="1"/>
          </p:nvPr>
        </p:nvSpPr>
        <p:spPr>
          <a:xfrm>
            <a:off x="6275385" y="5913438"/>
            <a:ext cx="5292727" cy="241299"/>
          </a:xfrm>
        </p:spPr>
        <p:txBody>
          <a:bodyPr tIns="36000" rIns="0"/>
          <a:lstStyle>
            <a:lvl1pPr marL="0" indent="0">
              <a:buFont typeface="Arial" panose="020B0604020202020204" pitchFamily="34" charset="0"/>
              <a:buNone/>
              <a:defRPr sz="900"/>
            </a:lvl1pPr>
          </a:lstStyle>
          <a:p>
            <a:pPr lvl="0"/>
            <a:r>
              <a:rPr lang="de-DE" dirty="0"/>
              <a:t>Caption</a:t>
            </a:r>
          </a:p>
        </p:txBody>
      </p:sp>
    </p:spTree>
    <p:extLst>
      <p:ext uri="{BB962C8B-B14F-4D97-AF65-F5344CB8AC3E}">
        <p14:creationId xmlns:p14="http://schemas.microsoft.com/office/powerpoint/2010/main" val="17000349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noProof="0" smtClean="0"/>
              <a:t>Click to edit Master title style</a:t>
            </a:r>
            <a:endParaRPr lang="en-US" noProof="0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623887" y="2024063"/>
            <a:ext cx="5292725" cy="3062288"/>
          </a:xfrm>
          <a:noFill/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r>
              <a:rPr lang="en-US" altLang="zh-CN" smtClean="0"/>
              <a:t>Drag picture to placeholder or click icon to add</a:t>
            </a:r>
            <a:endParaRPr lang="en-GB"/>
          </a:p>
        </p:txBody>
      </p:sp>
      <p:sp>
        <p:nvSpPr>
          <p:cNvPr id="7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6275389" y="2024063"/>
            <a:ext cx="5292724" cy="3062288"/>
          </a:xfrm>
          <a:noFill/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r>
              <a:rPr lang="en-US" altLang="zh-CN" smtClean="0"/>
              <a:t>Drag picture to placeholder or click icon to add</a:t>
            </a:r>
            <a:endParaRPr lang="en-GB"/>
          </a:p>
        </p:txBody>
      </p:sp>
      <p:sp>
        <p:nvSpPr>
          <p:cNvPr id="8" name="Textplatzhalter 4"/>
          <p:cNvSpPr>
            <a:spLocks noGrp="1"/>
          </p:cNvSpPr>
          <p:nvPr>
            <p:ph type="body" sz="quarter" idx="14" hasCustomPrompt="1"/>
          </p:nvPr>
        </p:nvSpPr>
        <p:spPr>
          <a:xfrm>
            <a:off x="623888" y="5086351"/>
            <a:ext cx="5292726" cy="241299"/>
          </a:xfrm>
        </p:spPr>
        <p:txBody>
          <a:bodyPr tIns="36000" rIns="0"/>
          <a:lstStyle>
            <a:lvl1pPr marL="0" indent="0">
              <a:buFont typeface="Arial" panose="020B0604020202020204" pitchFamily="34" charset="0"/>
              <a:buNone/>
              <a:defRPr sz="900"/>
            </a:lvl1pPr>
          </a:lstStyle>
          <a:p>
            <a:pPr lvl="0"/>
            <a:r>
              <a:rPr lang="de-DE" dirty="0"/>
              <a:t>Caption</a:t>
            </a:r>
          </a:p>
        </p:txBody>
      </p:sp>
      <p:sp>
        <p:nvSpPr>
          <p:cNvPr id="9" name="Textplatzhalter 4"/>
          <p:cNvSpPr>
            <a:spLocks noGrp="1"/>
          </p:cNvSpPr>
          <p:nvPr>
            <p:ph type="body" sz="quarter" idx="15" hasCustomPrompt="1"/>
          </p:nvPr>
        </p:nvSpPr>
        <p:spPr>
          <a:xfrm>
            <a:off x="6275385" y="5086351"/>
            <a:ext cx="5292727" cy="241299"/>
          </a:xfrm>
        </p:spPr>
        <p:txBody>
          <a:bodyPr tIns="36000" rIns="0"/>
          <a:lstStyle>
            <a:lvl1pPr marL="0" indent="0">
              <a:buFont typeface="Arial" panose="020B0604020202020204" pitchFamily="34" charset="0"/>
              <a:buNone/>
              <a:defRPr sz="900"/>
            </a:lvl1pPr>
          </a:lstStyle>
          <a:p>
            <a:pPr lvl="0"/>
            <a:r>
              <a:rPr lang="de-DE" dirty="0"/>
              <a:t>Caption</a:t>
            </a:r>
          </a:p>
        </p:txBody>
      </p:sp>
    </p:spTree>
    <p:extLst>
      <p:ext uri="{BB962C8B-B14F-4D97-AF65-F5344CB8AC3E}">
        <p14:creationId xmlns:p14="http://schemas.microsoft.com/office/powerpoint/2010/main" val="30082349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2.png"/><Relationship Id="rId14" Type="http://schemas.openxmlformats.org/officeDocument/2006/relationships/image" Target="../media/image3.png"/><Relationship Id="rId15" Type="http://schemas.openxmlformats.org/officeDocument/2006/relationships/image" Target="../media/image4.png"/><Relationship Id="rId16" Type="http://schemas.openxmlformats.org/officeDocument/2006/relationships/image" Target="../media/image1.emf"/><Relationship Id="rId17" Type="http://schemas.openxmlformats.org/officeDocument/2006/relationships/image" Target="../media/image5.e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11189" y="712232"/>
            <a:ext cx="10956924" cy="78054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9" y="2024064"/>
            <a:ext cx="10944224" cy="388937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 noProof="0" dirty="0"/>
              <a:t>Level 1</a:t>
            </a:r>
          </a:p>
          <a:p>
            <a:pPr lvl="1"/>
            <a:r>
              <a:rPr lang="en-US" noProof="0" dirty="0"/>
              <a:t>Level 2</a:t>
            </a:r>
          </a:p>
          <a:p>
            <a:pPr lvl="2"/>
            <a:r>
              <a:rPr lang="en-US" noProof="0" dirty="0"/>
              <a:t>Level 3</a:t>
            </a:r>
          </a:p>
          <a:p>
            <a:pPr lvl="3"/>
            <a:r>
              <a:rPr lang="en-US" noProof="0" dirty="0"/>
              <a:t>Level 4</a:t>
            </a:r>
          </a:p>
          <a:p>
            <a:pPr lvl="4"/>
            <a:r>
              <a:rPr lang="en-US" noProof="0" dirty="0"/>
              <a:t>Level 5</a:t>
            </a:r>
          </a:p>
        </p:txBody>
      </p:sp>
      <p:sp>
        <p:nvSpPr>
          <p:cNvPr id="9" name="Textfeld 8"/>
          <p:cNvSpPr txBox="1"/>
          <p:nvPr userDrawn="1"/>
        </p:nvSpPr>
        <p:spPr>
          <a:xfrm>
            <a:off x="11377083" y="293577"/>
            <a:ext cx="514351" cy="29379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r"/>
            <a:fld id="{A5DEC3FA-4FB7-4309-A077-6BB31CA8E81A}" type="slidenum">
              <a:rPr lang="en-US" sz="1600" noProof="0" smtClean="0"/>
              <a:pPr algn="r"/>
              <a:t>‹#›</a:t>
            </a:fld>
            <a:endParaRPr lang="en-US" sz="1600" noProof="0" dirty="0"/>
          </a:p>
        </p:txBody>
      </p:sp>
      <p:cxnSp>
        <p:nvCxnSpPr>
          <p:cNvPr id="11" name="Gerader Verbinder 10"/>
          <p:cNvCxnSpPr/>
          <p:nvPr userDrawn="1"/>
        </p:nvCxnSpPr>
        <p:spPr>
          <a:xfrm>
            <a:off x="623889" y="339297"/>
            <a:ext cx="5292724" cy="0"/>
          </a:xfrm>
          <a:prstGeom prst="line">
            <a:avLst/>
          </a:prstGeom>
          <a:ln w="63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r Verbinder 12"/>
          <p:cNvCxnSpPr/>
          <p:nvPr userDrawn="1"/>
        </p:nvCxnSpPr>
        <p:spPr>
          <a:xfrm>
            <a:off x="6275389" y="339297"/>
            <a:ext cx="5292726" cy="0"/>
          </a:xfrm>
          <a:prstGeom prst="line">
            <a:avLst/>
          </a:prstGeom>
          <a:ln w="63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hteck 6"/>
          <p:cNvSpPr/>
          <p:nvPr userDrawn="1"/>
        </p:nvSpPr>
        <p:spPr>
          <a:xfrm>
            <a:off x="623888" y="381001"/>
            <a:ext cx="5292725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 sz="900" dirty="0" smtClean="0"/>
              <a:t>WP 5 - Virtual Neutron and X-ray Laboratory</a:t>
            </a:r>
            <a:endParaRPr lang="en-US" sz="900" dirty="0"/>
          </a:p>
        </p:txBody>
      </p:sp>
      <p:sp>
        <p:nvSpPr>
          <p:cNvPr id="8" name="Rechteck 7"/>
          <p:cNvSpPr/>
          <p:nvPr userDrawn="1"/>
        </p:nvSpPr>
        <p:spPr>
          <a:xfrm>
            <a:off x="6275389" y="381001"/>
            <a:ext cx="5292724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 sz="900" dirty="0" smtClean="0"/>
              <a:t>Juncheng E, The 1st Annual Meeting of </a:t>
            </a:r>
            <a:r>
              <a:rPr lang="en-US" sz="900" dirty="0" err="1" smtClean="0"/>
              <a:t>PaNOSC</a:t>
            </a:r>
            <a:r>
              <a:rPr lang="en-US" sz="900" dirty="0" smtClean="0"/>
              <a:t>, Trieste</a:t>
            </a:r>
            <a:r>
              <a:rPr lang="de-DE" sz="900" dirty="0" smtClean="0"/>
              <a:t>, Nov. 4, 2019</a:t>
            </a:r>
            <a:r>
              <a:rPr lang="en-US" sz="900" dirty="0" smtClean="0"/>
              <a:t> </a:t>
            </a:r>
            <a:endParaRPr lang="en-US" sz="900" dirty="0"/>
          </a:p>
        </p:txBody>
      </p:sp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966B90A6-6D90-FB4C-A251-D9D75423B0F9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88" y="6391823"/>
            <a:ext cx="683079" cy="18524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="" xmlns:a16="http://schemas.microsoft.com/office/drawing/2014/main" id="{BB8AD5EA-21B1-4846-BBB8-F1E1510BA6EE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1267" y="6367762"/>
            <a:ext cx="1322392" cy="23336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="" xmlns:a16="http://schemas.microsoft.com/office/drawing/2014/main" id="{21B4446D-8806-ED45-ABB5-95E6A7248F13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1754" y="6202083"/>
            <a:ext cx="646359" cy="430906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="" xmlns:a16="http://schemas.microsoft.com/office/drawing/2014/main" id="{75771CF0-8E53-A445-A263-A01AE2CBCB5D}"/>
              </a:ext>
            </a:extLst>
          </p:cNvPr>
          <p:cNvSpPr/>
          <p:nvPr userDrawn="1"/>
        </p:nvSpPr>
        <p:spPr>
          <a:xfrm>
            <a:off x="8286750" y="6186704"/>
            <a:ext cx="26350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800" dirty="0"/>
              <a:t>This project has received funding from the European Union's Horizon 2020 research and innovation programme under grant agreement No 823852.</a:t>
            </a:r>
          </a:p>
        </p:txBody>
      </p:sp>
    </p:spTree>
    <p:extLst>
      <p:ext uri="{BB962C8B-B14F-4D97-AF65-F5344CB8AC3E}">
        <p14:creationId xmlns:p14="http://schemas.microsoft.com/office/powerpoint/2010/main" val="9260066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6" r:id="rId4"/>
    <p:sldLayoutId id="2147483667" r:id="rId5"/>
    <p:sldLayoutId id="2147483673" r:id="rId6"/>
    <p:sldLayoutId id="2147483668" r:id="rId7"/>
    <p:sldLayoutId id="2147483669" r:id="rId8"/>
    <p:sldLayoutId id="2147483670" r:id="rId9"/>
    <p:sldLayoutId id="2147483671" r:id="rId10"/>
    <p:sldLayoutId id="2147483675" r:id="rId11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2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57188" indent="-357188" algn="l" defTabSz="914400" rtl="0" eaLnBrk="1" latinLnBrk="0" hangingPunct="1">
        <a:lnSpc>
          <a:spcPct val="114000"/>
        </a:lnSpc>
        <a:spcBef>
          <a:spcPts val="1800"/>
        </a:spcBef>
        <a:buClr>
          <a:schemeClr val="bg2"/>
        </a:buClr>
        <a:buFontTx/>
        <a:buBlip>
          <a:blip r:embed="rId16"/>
        </a:buBlip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14375" indent="-357188" algn="l" defTabSz="914400" rtl="0" eaLnBrk="1" latinLnBrk="0" hangingPunct="1">
        <a:lnSpc>
          <a:spcPct val="114000"/>
        </a:lnSpc>
        <a:spcBef>
          <a:spcPts val="0"/>
        </a:spcBef>
        <a:buClr>
          <a:schemeClr val="accent2"/>
        </a:buClr>
        <a:buFontTx/>
        <a:buBlip>
          <a:blip r:embed="rId17"/>
        </a:buBlip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82663" indent="-268288" algn="l" defTabSz="914400" rtl="0" eaLnBrk="1" latinLnBrk="0" hangingPunct="1">
        <a:lnSpc>
          <a:spcPct val="114000"/>
        </a:lnSpc>
        <a:spcBef>
          <a:spcPts val="0"/>
        </a:spcBef>
        <a:buFont typeface="Arial" panose="020B0604020202020204" pitchFamily="34" charset="0"/>
        <a:buChar char="►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162050" indent="-173038" algn="l" defTabSz="914400" rtl="0" eaLnBrk="1" latinLnBrk="0" hangingPunct="1">
        <a:lnSpc>
          <a:spcPct val="114000"/>
        </a:lnSpc>
        <a:spcBef>
          <a:spcPts val="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47788" indent="-180975" algn="l" defTabSz="914400" rtl="0" eaLnBrk="1" latinLnBrk="0" hangingPunct="1">
        <a:lnSpc>
          <a:spcPct val="114000"/>
        </a:lnSpc>
        <a:spcBef>
          <a:spcPts val="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275" userDrawn="1">
          <p15:clr>
            <a:srgbClr val="F26B43"/>
          </p15:clr>
        </p15:guide>
        <p15:guide id="2" pos="3727" userDrawn="1">
          <p15:clr>
            <a:srgbClr val="F26B43"/>
          </p15:clr>
        </p15:guide>
        <p15:guide id="3" pos="3953" userDrawn="1">
          <p15:clr>
            <a:srgbClr val="F26B43"/>
          </p15:clr>
        </p15:guide>
        <p15:guide id="4" pos="393" userDrawn="1">
          <p15:clr>
            <a:srgbClr val="F26B43"/>
          </p15:clr>
        </p15:guide>
        <p15:guide id="5" pos="7287" userDrawn="1">
          <p15:clr>
            <a:srgbClr val="F26B43"/>
          </p15:clr>
        </p15:guide>
        <p15:guide id="6" orient="horz" pos="3725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7.jpg"/><Relationship Id="rId5" Type="http://schemas.openxmlformats.org/officeDocument/2006/relationships/image" Target="../media/image8.png"/><Relationship Id="rId6" Type="http://schemas.openxmlformats.org/officeDocument/2006/relationships/image" Target="../media/image9.jpeg"/><Relationship Id="rId7" Type="http://schemas.openxmlformats.org/officeDocument/2006/relationships/image" Target="../media/image10.jpg"/><Relationship Id="rId8" Type="http://schemas.openxmlformats.org/officeDocument/2006/relationships/image" Target="../media/image11.jpe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hyperlink" Target="http://www.openpmd.org/" TargetMode="External"/><Relationship Id="rId5" Type="http://schemas.openxmlformats.org/officeDocument/2006/relationships/image" Target="../media/image25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3" Type="http://schemas.openxmlformats.org/officeDocument/2006/relationships/hyperlink" Target="https://github.com/PaNOSC-ViNYL/openPMD-standard/tree/upcoming-2.0.0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PaNOSC-ViNYL/openPMD-standard/tree/upcoming-2.0.0" TargetMode="External"/><Relationship Id="rId3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jpeg"/><Relationship Id="rId5" Type="http://schemas.openxmlformats.org/officeDocument/2006/relationships/image" Target="../media/image10.jpg"/><Relationship Id="rId6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emf"/><Relationship Id="rId3" Type="http://schemas.openxmlformats.org/officeDocument/2006/relationships/image" Target="../media/image6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image" Target="../media/image32.png"/><Relationship Id="rId7" Type="http://schemas.openxmlformats.org/officeDocument/2006/relationships/image" Target="../media/image33.wmf"/><Relationship Id="rId8" Type="http://schemas.openxmlformats.org/officeDocument/2006/relationships/image" Target="../media/image34.png"/><Relationship Id="rId9" Type="http://schemas.openxmlformats.org/officeDocument/2006/relationships/image" Target="../media/image35.png"/><Relationship Id="rId10" Type="http://schemas.openxmlformats.org/officeDocument/2006/relationships/image" Target="../media/image36.png"/><Relationship Id="rId11" Type="http://schemas.openxmlformats.org/officeDocument/2006/relationships/image" Target="../media/image37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1.emf"/><Relationship Id="rId5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4" Type="http://schemas.openxmlformats.org/officeDocument/2006/relationships/image" Target="../media/image12.gif"/><Relationship Id="rId5" Type="http://schemas.openxmlformats.org/officeDocument/2006/relationships/image" Target="../media/image13.jpeg"/><Relationship Id="rId6" Type="http://schemas.openxmlformats.org/officeDocument/2006/relationships/image" Target="../media/image11.jpeg"/><Relationship Id="rId7" Type="http://schemas.openxmlformats.org/officeDocument/2006/relationships/image" Target="../media/image8.png"/><Relationship Id="rId8" Type="http://schemas.openxmlformats.org/officeDocument/2006/relationships/image" Target="../media/image14.png"/><Relationship Id="rId9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hyperlink" Target="http://www.mcstas.org/" TargetMode="External"/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WP 5 - Virtual Neutron and X-ray Laboratory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spc="-1" dirty="0">
                <a:solidFill>
                  <a:srgbClr val="000000"/>
                </a:solidFill>
              </a:rPr>
              <a:t>Juncheng E</a:t>
            </a:r>
            <a:r>
              <a:rPr lang="en-US" altLang="zh-CN" spc="-1" baseline="30000" dirty="0">
                <a:solidFill>
                  <a:srgbClr val="000000"/>
                </a:solidFill>
              </a:rPr>
              <a:t>*</a:t>
            </a:r>
            <a:r>
              <a:rPr lang="en-US" altLang="zh-CN" spc="-1" dirty="0">
                <a:solidFill>
                  <a:srgbClr val="000000"/>
                </a:solidFill>
              </a:rPr>
              <a:t>, Carsten </a:t>
            </a:r>
            <a:r>
              <a:rPr lang="en-US" altLang="zh-CN" spc="-1" dirty="0" err="1">
                <a:solidFill>
                  <a:srgbClr val="000000"/>
                </a:solidFill>
              </a:rPr>
              <a:t>Fortmann</a:t>
            </a:r>
            <a:r>
              <a:rPr lang="en-US" altLang="zh-CN" spc="-1" dirty="0">
                <a:solidFill>
                  <a:srgbClr val="000000"/>
                </a:solidFill>
              </a:rPr>
              <a:t>-Grote, Mads </a:t>
            </a:r>
            <a:r>
              <a:rPr lang="en-US" altLang="zh-CN" spc="-1" dirty="0" err="1">
                <a:solidFill>
                  <a:srgbClr val="000000"/>
                </a:solidFill>
              </a:rPr>
              <a:t>Bertelsen</a:t>
            </a:r>
            <a:r>
              <a:rPr lang="en-US" altLang="zh-CN" spc="-1" dirty="0">
                <a:solidFill>
                  <a:srgbClr val="000000"/>
                </a:solidFill>
              </a:rPr>
              <a:t>, </a:t>
            </a:r>
            <a:r>
              <a:rPr lang="en-US" altLang="zh-CN" spc="-1" dirty="0" err="1">
                <a:solidFill>
                  <a:srgbClr val="000000"/>
                </a:solidFill>
              </a:rPr>
              <a:t>Aljosa</a:t>
            </a:r>
            <a:r>
              <a:rPr lang="en-US" altLang="zh-CN" spc="-1" dirty="0">
                <a:solidFill>
                  <a:srgbClr val="000000"/>
                </a:solidFill>
              </a:rPr>
              <a:t> </a:t>
            </a:r>
            <a:r>
              <a:rPr lang="en-US" altLang="zh-CN" spc="-1" dirty="0" err="1">
                <a:solidFill>
                  <a:srgbClr val="000000"/>
                </a:solidFill>
              </a:rPr>
              <a:t>Hafner</a:t>
            </a:r>
            <a:r>
              <a:rPr lang="en-US" altLang="zh-CN" spc="-1" dirty="0">
                <a:solidFill>
                  <a:srgbClr val="000000"/>
                </a:solidFill>
              </a:rPr>
              <a:t>, </a:t>
            </a:r>
            <a:r>
              <a:rPr lang="en-US" altLang="zh-CN" spc="-1" dirty="0" err="1">
                <a:solidFill>
                  <a:srgbClr val="000000"/>
                </a:solidFill>
              </a:rPr>
              <a:t>Mousumi</a:t>
            </a:r>
            <a:r>
              <a:rPr lang="en-US" altLang="zh-CN" spc="-1" dirty="0">
                <a:solidFill>
                  <a:srgbClr val="000000"/>
                </a:solidFill>
              </a:rPr>
              <a:t> </a:t>
            </a:r>
            <a:r>
              <a:rPr lang="en-US" altLang="zh-CN" spc="-1" dirty="0" err="1">
                <a:solidFill>
                  <a:srgbClr val="000000"/>
                </a:solidFill>
              </a:rPr>
              <a:t>Upadhyay</a:t>
            </a:r>
            <a:r>
              <a:rPr lang="en-US" altLang="zh-CN" spc="-1" dirty="0">
                <a:solidFill>
                  <a:srgbClr val="000000"/>
                </a:solidFill>
              </a:rPr>
              <a:t> </a:t>
            </a:r>
            <a:r>
              <a:rPr lang="en-US" altLang="zh-CN" spc="-1" dirty="0" err="1">
                <a:solidFill>
                  <a:srgbClr val="000000"/>
                </a:solidFill>
              </a:rPr>
              <a:t>Kahaly</a:t>
            </a:r>
            <a:r>
              <a:rPr lang="en-US" altLang="zh-CN" spc="-1" dirty="0">
                <a:solidFill>
                  <a:srgbClr val="000000"/>
                </a:solidFill>
              </a:rPr>
              <a:t>, </a:t>
            </a:r>
            <a:r>
              <a:rPr lang="en-US" altLang="zh-CN" spc="-1" dirty="0" err="1">
                <a:solidFill>
                  <a:srgbClr val="000000"/>
                </a:solidFill>
              </a:rPr>
              <a:t>Zsolt</a:t>
            </a:r>
            <a:r>
              <a:rPr lang="en-US" altLang="zh-CN" spc="-1" dirty="0">
                <a:solidFill>
                  <a:srgbClr val="000000"/>
                </a:solidFill>
              </a:rPr>
              <a:t> </a:t>
            </a:r>
            <a:r>
              <a:rPr lang="en-US" altLang="zh-CN" spc="-1" dirty="0" err="1" smtClean="0">
                <a:solidFill>
                  <a:srgbClr val="000000"/>
                </a:solidFill>
              </a:rPr>
              <a:t>Lecz</a:t>
            </a:r>
            <a:endParaRPr lang="en-US" altLang="zh-CN" spc="-1" dirty="0" smtClean="0">
              <a:solidFill>
                <a:srgbClr val="000000"/>
              </a:solidFill>
            </a:endParaRPr>
          </a:p>
          <a:p>
            <a:endParaRPr lang="en-US" spc="-1" dirty="0">
              <a:solidFill>
                <a:srgbClr val="000000"/>
              </a:solidFill>
            </a:endParaRPr>
          </a:p>
          <a:p>
            <a:r>
              <a:rPr lang="en-GB" dirty="0" smtClean="0"/>
              <a:t>The </a:t>
            </a:r>
            <a:r>
              <a:rPr lang="en-GB" dirty="0"/>
              <a:t>1st Annual Meeting of </a:t>
            </a:r>
            <a:r>
              <a:rPr lang="en-GB" dirty="0" err="1" smtClean="0"/>
              <a:t>PaNOSC</a:t>
            </a:r>
            <a:endParaRPr lang="en-GB" dirty="0" smtClean="0"/>
          </a:p>
          <a:p>
            <a:r>
              <a:rPr lang="en-GB" dirty="0"/>
              <a:t>Trieste</a:t>
            </a:r>
            <a:r>
              <a:rPr lang="en-GB" dirty="0" smtClean="0"/>
              <a:t>, Nov. 4, 2019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824611" y="5118410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marL="269875" indent="-269875">
              <a:lnSpc>
                <a:spcPct val="112000"/>
              </a:lnSpc>
              <a:buBlip>
                <a:blip r:embed="rId2"/>
              </a:buBlip>
            </a:pPr>
            <a:endParaRPr kumimoji="1" lang="zh-CN" altLang="en-US" sz="1400" dirty="0" err="1" smtClean="0"/>
          </a:p>
        </p:txBody>
      </p:sp>
      <p:sp>
        <p:nvSpPr>
          <p:cNvPr id="6" name="TextBox 5"/>
          <p:cNvSpPr txBox="1"/>
          <p:nvPr/>
        </p:nvSpPr>
        <p:spPr>
          <a:xfrm>
            <a:off x="534021" y="6032810"/>
            <a:ext cx="2409980" cy="356839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marL="269875" marR="0" lvl="0" indent="-269875" defTabSz="91440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400" baseline="30000" dirty="0" smtClean="0"/>
              <a:t>* </a:t>
            </a:r>
            <a:r>
              <a:rPr kumimoji="1" lang="en-US" altLang="zh-CN" sz="1400" dirty="0" err="1" smtClean="0"/>
              <a:t>juncheng.e@xfel.eu</a:t>
            </a:r>
            <a:endParaRPr kumimoji="1" lang="zh-CN" altLang="en-US" sz="1400" dirty="0" err="1" smtClean="0"/>
          </a:p>
        </p:txBody>
      </p:sp>
      <p:pic>
        <p:nvPicPr>
          <p:cNvPr id="7" name="Picture 2" descr="aNOSC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53" b="5253"/>
          <a:stretch>
            <a:fillRect/>
          </a:stretch>
        </p:blipFill>
        <p:spPr bwMode="auto">
          <a:xfrm>
            <a:off x="9344141" y="1037862"/>
            <a:ext cx="2440426" cy="1133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488" y="4706931"/>
            <a:ext cx="735657" cy="73565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7055" y="4763886"/>
            <a:ext cx="1317720" cy="709047"/>
          </a:xfrm>
          <a:prstGeom prst="rect">
            <a:avLst/>
          </a:prstGeom>
        </p:spPr>
      </p:pic>
      <p:pic>
        <p:nvPicPr>
          <p:cNvPr id="1026" name="Picture 2" descr="https://eli-laser.eu/media/1158/eli_alps_cmyk-2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1519" y="4703625"/>
            <a:ext cx="933450" cy="70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4083" y="4703625"/>
            <a:ext cx="1226478" cy="801386"/>
          </a:xfrm>
          <a:prstGeom prst="rect">
            <a:avLst/>
          </a:prstGeom>
        </p:spPr>
      </p:pic>
      <p:pic>
        <p:nvPicPr>
          <p:cNvPr id="11" name="Picture 8"/>
          <p:cNvPicPr/>
          <p:nvPr/>
        </p:nvPicPr>
        <p:blipFill>
          <a:blip r:embed="rId8"/>
          <a:stretch/>
        </p:blipFill>
        <p:spPr>
          <a:xfrm>
            <a:off x="6014764" y="4622804"/>
            <a:ext cx="657377" cy="819784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01925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147" y="420840"/>
            <a:ext cx="8384548" cy="4815839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336882" y="5824218"/>
            <a:ext cx="9496927" cy="4462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07950">
              <a:buSzPct val="4500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</a:pPr>
            <a:r>
              <a:rPr lang="en-GB" altLang="zh-CN" sz="2300" dirty="0"/>
              <a:t>Original developers</a:t>
            </a:r>
            <a:r>
              <a:rPr lang="en-GB" altLang="zh-CN" sz="2300"/>
              <a:t>: </a:t>
            </a:r>
            <a:r>
              <a:rPr lang="en-GB" altLang="zh-CN" sz="2300" smtClean="0"/>
              <a:t>Luca </a:t>
            </a:r>
            <a:r>
              <a:rPr lang="en-GB" altLang="zh-CN" sz="2300" dirty="0" err="1"/>
              <a:t>Rebuffi</a:t>
            </a:r>
            <a:r>
              <a:rPr lang="en-GB" altLang="zh-CN" sz="2300" dirty="0"/>
              <a:t> and Manuel Sanchez Del Rio</a:t>
            </a:r>
          </a:p>
        </p:txBody>
      </p:sp>
      <p:sp>
        <p:nvSpPr>
          <p:cNvPr id="3" name="Rectangle 2"/>
          <p:cNvSpPr/>
          <p:nvPr/>
        </p:nvSpPr>
        <p:spPr>
          <a:xfrm>
            <a:off x="1951155" y="1046568"/>
            <a:ext cx="31341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altLang="zh-CN" dirty="0" smtClean="0"/>
              <a:t>(</a:t>
            </a:r>
            <a:r>
              <a:rPr lang="en-GB" altLang="zh-CN" dirty="0" err="1" smtClean="0"/>
              <a:t>ORange</a:t>
            </a:r>
            <a:r>
              <a:rPr lang="en-GB" altLang="zh-CN" dirty="0" smtClean="0"/>
              <a:t> </a:t>
            </a:r>
            <a:r>
              <a:rPr lang="en-GB" altLang="zh-CN" dirty="0" err="1"/>
              <a:t>SYnchrotron</a:t>
            </a:r>
            <a:r>
              <a:rPr lang="en-GB" altLang="zh-CN" dirty="0"/>
              <a:t> </a:t>
            </a:r>
            <a:r>
              <a:rPr lang="en-GB" altLang="zh-CN" dirty="0" smtClean="0"/>
              <a:t>Suite)</a:t>
            </a:r>
            <a:endParaRPr lang="zh-CN" altLang="en-US" dirty="0"/>
          </a:p>
        </p:txBody>
      </p:sp>
      <p:sp>
        <p:nvSpPr>
          <p:cNvPr id="6" name="Rectangle 5"/>
          <p:cNvSpPr/>
          <p:nvPr/>
        </p:nvSpPr>
        <p:spPr>
          <a:xfrm>
            <a:off x="336882" y="5307310"/>
            <a:ext cx="9652319" cy="4462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07950">
              <a:buSzPct val="4500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</a:pPr>
            <a:r>
              <a:rPr lang="en-GB" altLang="zh-CN" sz="2300" dirty="0"/>
              <a:t>Full synchrotron radiation beamline simulations using various </a:t>
            </a:r>
            <a:r>
              <a:rPr lang="en-GB" altLang="zh-CN" sz="2300" dirty="0" smtClean="0"/>
              <a:t>add-ons</a:t>
            </a:r>
            <a:endParaRPr lang="en-GB" altLang="zh-CN" sz="2300" dirty="0"/>
          </a:p>
        </p:txBody>
      </p:sp>
    </p:spTree>
    <p:extLst>
      <p:ext uri="{BB962C8B-B14F-4D97-AF65-F5344CB8AC3E}">
        <p14:creationId xmlns:p14="http://schemas.microsoft.com/office/powerpoint/2010/main" val="80626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OASYS </a:t>
            </a:r>
            <a:r>
              <a:rPr kumimoji="1" lang="en-US" altLang="zh-CN" dirty="0"/>
              <a:t>development in </a:t>
            </a:r>
            <a:r>
              <a:rPr kumimoji="1" lang="en-US" altLang="zh-CN" dirty="0" err="1"/>
              <a:t>PaNOSC</a:t>
            </a:r>
            <a:endParaRPr kumimoji="1"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Development of tools to unify the file formats across simulations</a:t>
            </a:r>
          </a:p>
          <a:p>
            <a:r>
              <a:rPr kumimoji="1" lang="en-US" altLang="zh-CN" dirty="0"/>
              <a:t>Remote accessibility of OASYS with examples</a:t>
            </a:r>
          </a:p>
          <a:p>
            <a:r>
              <a:rPr kumimoji="1" lang="en-US" altLang="zh-CN" dirty="0"/>
              <a:t>Development of additional add-ons:</a:t>
            </a:r>
          </a:p>
          <a:p>
            <a:pPr lvl="1"/>
            <a:r>
              <a:rPr kumimoji="1" lang="en-US" altLang="zh-CN" dirty="0" err="1"/>
              <a:t>WISEr</a:t>
            </a:r>
            <a:r>
              <a:rPr kumimoji="1" lang="en-US" altLang="zh-CN" dirty="0"/>
              <a:t>: </a:t>
            </a:r>
            <a:r>
              <a:rPr kumimoji="1" lang="en-US" altLang="zh-CN" dirty="0" err="1"/>
              <a:t>wavefront</a:t>
            </a:r>
            <a:r>
              <a:rPr kumimoji="1" lang="en-US" altLang="zh-CN" dirty="0"/>
              <a:t> propagation in grazing incidence geometry</a:t>
            </a:r>
          </a:p>
          <a:p>
            <a:pPr lvl="1"/>
            <a:r>
              <a:rPr kumimoji="1" lang="en-US" altLang="zh-CN" dirty="0"/>
              <a:t>(Partial) Coherence of the X-ray beam</a:t>
            </a:r>
          </a:p>
          <a:p>
            <a:pPr lvl="1"/>
            <a:r>
              <a:rPr kumimoji="1" lang="en-US" altLang="zh-CN" dirty="0"/>
              <a:t>Computational (numerical) optimization</a:t>
            </a:r>
          </a:p>
          <a:p>
            <a:endParaRPr kumimoji="1" lang="zh-CN" altLang="en-US" dirty="0"/>
          </a:p>
        </p:txBody>
      </p:sp>
      <p:sp>
        <p:nvSpPr>
          <p:cNvPr id="7" name="Rectangle 6"/>
          <p:cNvSpPr/>
          <p:nvPr/>
        </p:nvSpPr>
        <p:spPr>
          <a:xfrm>
            <a:off x="611189" y="1654732"/>
            <a:ext cx="31322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pc="-1" dirty="0" err="1">
                <a:solidFill>
                  <a:srgbClr val="0432FF"/>
                </a:solidFill>
              </a:rPr>
              <a:t>Aljosa</a:t>
            </a:r>
            <a:r>
              <a:rPr lang="en-US" altLang="zh-CN" spc="-1" dirty="0">
                <a:solidFill>
                  <a:srgbClr val="0432FF"/>
                </a:solidFill>
              </a:rPr>
              <a:t> </a:t>
            </a:r>
            <a:r>
              <a:rPr lang="en-US" altLang="zh-CN" spc="-1" dirty="0" err="1" smtClean="0">
                <a:solidFill>
                  <a:srgbClr val="0432FF"/>
                </a:solidFill>
              </a:rPr>
              <a:t>Hafner</a:t>
            </a:r>
            <a:r>
              <a:rPr lang="en-US" altLang="zh-CN" spc="-1" dirty="0" smtClean="0">
                <a:solidFill>
                  <a:srgbClr val="0432FF"/>
                </a:solidFill>
              </a:rPr>
              <a:t> (</a:t>
            </a:r>
            <a:r>
              <a:rPr kumimoji="1" lang="en-US" altLang="zh-CN" dirty="0" smtClean="0">
                <a:solidFill>
                  <a:srgbClr val="0432FF"/>
                </a:solidFill>
              </a:rPr>
              <a:t>CERIC-ERIC)</a:t>
            </a:r>
            <a:endParaRPr lang="zh-CN" altLang="en-US" dirty="0">
              <a:solidFill>
                <a:srgbClr val="0432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1715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189" y="712232"/>
            <a:ext cx="10956924" cy="370171"/>
          </a:xfrm>
        </p:spPr>
        <p:txBody>
          <a:bodyPr/>
          <a:lstStyle/>
          <a:p>
            <a:r>
              <a:rPr kumimoji="1" lang="en-US" altLang="zh-CN" dirty="0"/>
              <a:t>Road map</a:t>
            </a:r>
            <a:endParaRPr kumimoji="1" lang="zh-CN" alt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8745" y="1082777"/>
            <a:ext cx="10701175" cy="5518918"/>
            <a:chOff x="88745" y="1082777"/>
            <a:chExt cx="10701175" cy="5518918"/>
          </a:xfrm>
        </p:grpSpPr>
        <p:grpSp>
          <p:nvGrpSpPr>
            <p:cNvPr id="104" name="Group 103"/>
            <p:cNvGrpSpPr/>
            <p:nvPr/>
          </p:nvGrpSpPr>
          <p:grpSpPr>
            <a:xfrm>
              <a:off x="88745" y="1082777"/>
              <a:ext cx="10701175" cy="5518918"/>
              <a:chOff x="88745" y="1082777"/>
              <a:chExt cx="10701175" cy="5518918"/>
            </a:xfrm>
          </p:grpSpPr>
          <p:sp>
            <p:nvSpPr>
              <p:cNvPr id="12" name="TextBox 11"/>
              <p:cNvSpPr txBox="1"/>
              <p:nvPr/>
            </p:nvSpPr>
            <p:spPr>
              <a:xfrm>
                <a:off x="2788920" y="3944382"/>
                <a:ext cx="1584960" cy="772160"/>
              </a:xfrm>
              <a:prstGeom prst="rect">
                <a:avLst/>
              </a:prstGeom>
              <a:ln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noAutofit/>
              </a:bodyPr>
              <a:lstStyle/>
              <a:p>
                <a:pPr marL="36000" marR="0" lvl="0" algn="ctr" defTabSz="914400" eaLnBrk="1" fontAlgn="auto" latinLnBrk="0" hangingPunct="1">
                  <a:lnSpc>
                    <a:spcPct val="112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1400" dirty="0" smtClean="0"/>
                  <a:t>Source and Beamline Simulation</a:t>
                </a:r>
                <a:endParaRPr kumimoji="1" lang="zh-CN" altLang="en-US" sz="1400" dirty="0" err="1" smtClean="0"/>
              </a:p>
            </p:txBody>
          </p:sp>
          <p:sp>
            <p:nvSpPr>
              <p:cNvPr id="24" name="Can 23"/>
              <p:cNvSpPr/>
              <p:nvPr/>
            </p:nvSpPr>
            <p:spPr>
              <a:xfrm>
                <a:off x="4155440" y="4917440"/>
                <a:ext cx="965200" cy="1097280"/>
              </a:xfrm>
              <a:prstGeom prst="can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algn="ctr">
                  <a:lnSpc>
                    <a:spcPct val="113000"/>
                  </a:lnSpc>
                </a:pPr>
                <a:r>
                  <a:rPr kumimoji="1" lang="en-US" altLang="zh-CN" sz="1400" dirty="0" smtClean="0"/>
                  <a:t>Photon/</a:t>
                </a:r>
              </a:p>
              <a:p>
                <a:pPr algn="ctr">
                  <a:lnSpc>
                    <a:spcPct val="113000"/>
                  </a:lnSpc>
                </a:pPr>
                <a:r>
                  <a:rPr kumimoji="1" lang="en-US" altLang="zh-CN" sz="1400" dirty="0" smtClean="0"/>
                  <a:t>Neutron database</a:t>
                </a:r>
                <a:endParaRPr kumimoji="1" lang="zh-CN" altLang="en-US" sz="1400" dirty="0" err="1" smtClean="0"/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4922520" y="3944382"/>
                <a:ext cx="1584960" cy="772160"/>
              </a:xfrm>
              <a:prstGeom prst="rect">
                <a:avLst/>
              </a:prstGeom>
              <a:ln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noAutofit/>
              </a:bodyPr>
              <a:lstStyle/>
              <a:p>
                <a:pPr marL="36000" marR="0" lvl="0" algn="ctr" defTabSz="914400" eaLnBrk="1" fontAlgn="auto" latinLnBrk="0" hangingPunct="1">
                  <a:lnSpc>
                    <a:spcPct val="112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1400" dirty="0" smtClean="0"/>
                  <a:t>Sample Trajectory Simulation</a:t>
                </a:r>
                <a:endParaRPr kumimoji="1" lang="zh-CN" altLang="en-US" sz="1400" dirty="0" err="1" smtClean="0"/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7056120" y="3944382"/>
                <a:ext cx="1584960" cy="772160"/>
              </a:xfrm>
              <a:prstGeom prst="rect">
                <a:avLst/>
              </a:prstGeom>
              <a:ln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noAutofit/>
              </a:bodyPr>
              <a:lstStyle/>
              <a:p>
                <a:pPr marL="36000" marR="0" lvl="0" algn="ctr" defTabSz="914400" eaLnBrk="1" fontAlgn="auto" latinLnBrk="0" hangingPunct="1">
                  <a:lnSpc>
                    <a:spcPct val="112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1400" dirty="0" smtClean="0"/>
                  <a:t>Simulation of Scattered Intensity</a:t>
                </a:r>
                <a:endParaRPr kumimoji="1" lang="zh-CN" altLang="en-US" sz="1400" dirty="0" err="1" smtClean="0"/>
              </a:p>
            </p:txBody>
          </p:sp>
          <p:cxnSp>
            <p:nvCxnSpPr>
              <p:cNvPr id="23" name="Straight Connector 22"/>
              <p:cNvCxnSpPr/>
              <p:nvPr/>
            </p:nvCxnSpPr>
            <p:spPr>
              <a:xfrm>
                <a:off x="5740400" y="3312160"/>
                <a:ext cx="0" cy="27432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>
              <a:xfrm>
                <a:off x="3581400" y="3586480"/>
                <a:ext cx="426720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Arrow Connector 30"/>
              <p:cNvCxnSpPr/>
              <p:nvPr/>
            </p:nvCxnSpPr>
            <p:spPr>
              <a:xfrm>
                <a:off x="3581400" y="3586480"/>
                <a:ext cx="0" cy="35790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31"/>
              <p:cNvCxnSpPr/>
              <p:nvPr/>
            </p:nvCxnSpPr>
            <p:spPr>
              <a:xfrm>
                <a:off x="5740400" y="3586480"/>
                <a:ext cx="0" cy="35790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Arrow Connector 32"/>
              <p:cNvCxnSpPr/>
              <p:nvPr/>
            </p:nvCxnSpPr>
            <p:spPr>
              <a:xfrm>
                <a:off x="7848600" y="3586480"/>
                <a:ext cx="0" cy="35790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Elbow Connector 34"/>
              <p:cNvCxnSpPr>
                <a:stCxn id="12" idx="2"/>
                <a:endCxn id="24" idx="2"/>
              </p:cNvCxnSpPr>
              <p:nvPr/>
            </p:nvCxnSpPr>
            <p:spPr>
              <a:xfrm rot="16200000" flipH="1">
                <a:off x="3493651" y="4804291"/>
                <a:ext cx="749538" cy="574040"/>
              </a:xfrm>
              <a:prstGeom prst="bentConnector2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Elbow Connector 36"/>
              <p:cNvCxnSpPr>
                <a:stCxn id="24" idx="1"/>
                <a:endCxn id="25" idx="1"/>
              </p:cNvCxnSpPr>
              <p:nvPr/>
            </p:nvCxnSpPr>
            <p:spPr>
              <a:xfrm rot="5400000" flipH="1" flipV="1">
                <a:off x="4486791" y="4481711"/>
                <a:ext cx="586978" cy="284480"/>
              </a:xfrm>
              <a:prstGeom prst="bentConnector2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" name="Can 37"/>
              <p:cNvSpPr/>
              <p:nvPr/>
            </p:nvSpPr>
            <p:spPr>
              <a:xfrm>
                <a:off x="6289040" y="4900452"/>
                <a:ext cx="965200" cy="1114267"/>
              </a:xfrm>
              <a:prstGeom prst="can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algn="ctr">
                  <a:lnSpc>
                    <a:spcPct val="113000"/>
                  </a:lnSpc>
                </a:pPr>
                <a:r>
                  <a:rPr kumimoji="1" lang="en-US" altLang="zh-CN" sz="1400" dirty="0" smtClean="0"/>
                  <a:t>Sample</a:t>
                </a:r>
              </a:p>
              <a:p>
                <a:pPr algn="ctr">
                  <a:lnSpc>
                    <a:spcPct val="113000"/>
                  </a:lnSpc>
                </a:pPr>
                <a:r>
                  <a:rPr kumimoji="1" lang="en-US" altLang="zh-CN" sz="1400" dirty="0"/>
                  <a:t>T</a:t>
                </a:r>
                <a:r>
                  <a:rPr kumimoji="1" lang="en-US" altLang="zh-CN" sz="1400" smtClean="0"/>
                  <a:t>rajectory</a:t>
                </a:r>
                <a:endParaRPr kumimoji="1" lang="zh-CN" altLang="en-US" sz="1400" dirty="0" err="1" smtClean="0"/>
              </a:p>
            </p:txBody>
          </p:sp>
          <p:cxnSp>
            <p:nvCxnSpPr>
              <p:cNvPr id="39" name="Elbow Connector 38"/>
              <p:cNvCxnSpPr>
                <a:stCxn id="25" idx="2"/>
                <a:endCxn id="38" idx="2"/>
              </p:cNvCxnSpPr>
              <p:nvPr/>
            </p:nvCxnSpPr>
            <p:spPr>
              <a:xfrm rot="16200000" flipH="1">
                <a:off x="5631498" y="4800044"/>
                <a:ext cx="741044" cy="574040"/>
              </a:xfrm>
              <a:prstGeom prst="bentConnector2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Elbow Connector 39"/>
              <p:cNvCxnSpPr>
                <a:stCxn id="38" idx="1"/>
                <a:endCxn id="26" idx="1"/>
              </p:cNvCxnSpPr>
              <p:nvPr/>
            </p:nvCxnSpPr>
            <p:spPr>
              <a:xfrm rot="5400000" flipH="1" flipV="1">
                <a:off x="6628885" y="4473217"/>
                <a:ext cx="569990" cy="284480"/>
              </a:xfrm>
              <a:prstGeom prst="bentConnector2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9" name="Can 48"/>
              <p:cNvSpPr/>
              <p:nvPr/>
            </p:nvSpPr>
            <p:spPr>
              <a:xfrm>
                <a:off x="8188960" y="4900451"/>
                <a:ext cx="965200" cy="1114267"/>
              </a:xfrm>
              <a:prstGeom prst="can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algn="ctr">
                  <a:lnSpc>
                    <a:spcPct val="113000"/>
                  </a:lnSpc>
                </a:pPr>
                <a:r>
                  <a:rPr kumimoji="1" lang="en-US" altLang="zh-CN" sz="1400" dirty="0" smtClean="0"/>
                  <a:t>Sim. Data</a:t>
                </a:r>
              </a:p>
              <a:p>
                <a:pPr algn="ctr">
                  <a:lnSpc>
                    <a:spcPct val="113000"/>
                  </a:lnSpc>
                </a:pPr>
                <a:r>
                  <a:rPr kumimoji="1" lang="en-US" altLang="zh-CN" sz="1400" dirty="0" smtClean="0"/>
                  <a:t>Catalog</a:t>
                </a:r>
                <a:endParaRPr kumimoji="1" lang="zh-CN" altLang="en-US" sz="1400" dirty="0" err="1" smtClean="0"/>
              </a:p>
            </p:txBody>
          </p:sp>
          <p:sp>
            <p:nvSpPr>
              <p:cNvPr id="50" name="Can 49"/>
              <p:cNvSpPr/>
              <p:nvPr/>
            </p:nvSpPr>
            <p:spPr>
              <a:xfrm>
                <a:off x="9566593" y="4900450"/>
                <a:ext cx="965200" cy="1114267"/>
              </a:xfrm>
              <a:prstGeom prst="can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algn="ctr">
                  <a:lnSpc>
                    <a:spcPct val="113000"/>
                  </a:lnSpc>
                </a:pPr>
                <a:r>
                  <a:rPr kumimoji="1" lang="en-US" altLang="zh-CN" sz="1400" dirty="0" smtClean="0"/>
                  <a:t>Exp. Data</a:t>
                </a:r>
              </a:p>
              <a:p>
                <a:pPr algn="ctr">
                  <a:lnSpc>
                    <a:spcPct val="113000"/>
                  </a:lnSpc>
                </a:pPr>
                <a:r>
                  <a:rPr kumimoji="1" lang="en-US" altLang="zh-CN" sz="1400" dirty="0" smtClean="0"/>
                  <a:t>Catalog</a:t>
                </a:r>
                <a:endParaRPr kumimoji="1" lang="zh-CN" altLang="en-US" sz="1400" dirty="0" err="1" smtClean="0"/>
              </a:p>
            </p:txBody>
          </p:sp>
          <p:cxnSp>
            <p:nvCxnSpPr>
              <p:cNvPr id="52" name="Elbow Connector 51"/>
              <p:cNvCxnSpPr>
                <a:stCxn id="26" idx="2"/>
                <a:endCxn id="49" idx="2"/>
              </p:cNvCxnSpPr>
              <p:nvPr/>
            </p:nvCxnSpPr>
            <p:spPr>
              <a:xfrm rot="16200000" flipH="1">
                <a:off x="7648259" y="4916883"/>
                <a:ext cx="741043" cy="340360"/>
              </a:xfrm>
              <a:prstGeom prst="bentConnector2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5" name="Group 54"/>
              <p:cNvGrpSpPr/>
              <p:nvPr/>
            </p:nvGrpSpPr>
            <p:grpSpPr>
              <a:xfrm>
                <a:off x="3729636" y="2344945"/>
                <a:ext cx="1106524" cy="702643"/>
                <a:chOff x="2234508" y="1134821"/>
                <a:chExt cx="1106524" cy="702643"/>
              </a:xfrm>
            </p:grpSpPr>
            <p:sp>
              <p:nvSpPr>
                <p:cNvPr id="56" name="Rounded Rectangle 55"/>
                <p:cNvSpPr/>
                <p:nvPr/>
              </p:nvSpPr>
              <p:spPr>
                <a:xfrm>
                  <a:off x="2234508" y="1134821"/>
                  <a:ext cx="1106524" cy="702643"/>
                </a:xfrm>
                <a:prstGeom prst="roundRect">
                  <a:avLst>
                    <a:gd name="adj" fmla="val 10000"/>
                  </a:avLst>
                </a:prstGeom>
              </p:spPr>
              <p:style>
                <a:lnRef idx="1">
                  <a:schemeClr val="accen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lt1">
                    <a:alpha val="9000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lt1">
                    <a:alpha val="9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dk1">
                    <a:hueOff val="0"/>
                    <a:satOff val="0"/>
                    <a:lumOff val="0"/>
                    <a:alphaOff val="0"/>
                  </a:schemeClr>
                </a:fontRef>
              </p:style>
            </p:sp>
            <p:sp>
              <p:nvSpPr>
                <p:cNvPr id="57" name="Rounded Rectangle 4"/>
                <p:cNvSpPr/>
                <p:nvPr/>
              </p:nvSpPr>
              <p:spPr>
                <a:xfrm>
                  <a:off x="2255088" y="1162184"/>
                  <a:ext cx="1065364" cy="661483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 spcFirstLastPara="0" vert="horz" wrap="square" lIns="76200" tIns="76200" rIns="76200" bIns="76200" numCol="1" spcCol="1270" anchor="ctr" anchorCtr="0">
                  <a:noAutofit/>
                </a:bodyPr>
                <a:lstStyle/>
                <a:p>
                  <a:pPr lvl="0" algn="ctr" defTabSz="8890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r>
                    <a:rPr lang="en-US" altLang="zh-CN" sz="2000" dirty="0" err="1">
                      <a:solidFill>
                        <a:srgbClr val="FF0000"/>
                      </a:solidFill>
                    </a:rPr>
                    <a:t>SimEx</a:t>
                  </a:r>
                  <a:endParaRPr lang="zh-CN" altLang="en-US" sz="2000" kern="1200" dirty="0">
                    <a:solidFill>
                      <a:srgbClr val="FF0000"/>
                    </a:solidFill>
                  </a:endParaRPr>
                </a:p>
              </p:txBody>
            </p:sp>
          </p:grpSp>
          <p:grpSp>
            <p:nvGrpSpPr>
              <p:cNvPr id="58" name="Group 57"/>
              <p:cNvGrpSpPr/>
              <p:nvPr/>
            </p:nvGrpSpPr>
            <p:grpSpPr>
              <a:xfrm>
                <a:off x="5212996" y="2344945"/>
                <a:ext cx="1106524" cy="702643"/>
                <a:chOff x="2254828" y="1144192"/>
                <a:chExt cx="1106524" cy="702643"/>
              </a:xfrm>
            </p:grpSpPr>
            <p:sp>
              <p:nvSpPr>
                <p:cNvPr id="59" name="Rounded Rectangle 58"/>
                <p:cNvSpPr/>
                <p:nvPr/>
              </p:nvSpPr>
              <p:spPr>
                <a:xfrm>
                  <a:off x="2254828" y="1144192"/>
                  <a:ext cx="1106524" cy="702643"/>
                </a:xfrm>
                <a:prstGeom prst="roundRect">
                  <a:avLst>
                    <a:gd name="adj" fmla="val 10000"/>
                  </a:avLst>
                </a:prstGeom>
              </p:spPr>
              <p:style>
                <a:lnRef idx="1">
                  <a:schemeClr val="accen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lt1">
                    <a:alpha val="9000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lt1">
                    <a:alpha val="9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dk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/>
                <a:lstStyle/>
                <a:p>
                  <a:endParaRPr lang="zh-CN" altLang="en-US" dirty="0"/>
                </a:p>
              </p:txBody>
            </p:sp>
            <p:sp>
              <p:nvSpPr>
                <p:cNvPr id="60" name="Rounded Rectangle 4"/>
                <p:cNvSpPr/>
                <p:nvPr/>
              </p:nvSpPr>
              <p:spPr>
                <a:xfrm>
                  <a:off x="2255088" y="1162184"/>
                  <a:ext cx="1065364" cy="661483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 spcFirstLastPara="0" vert="horz" wrap="square" lIns="76200" tIns="76200" rIns="76200" bIns="76200" numCol="1" spcCol="1270" anchor="ctr" anchorCtr="0">
                  <a:noAutofit/>
                </a:bodyPr>
                <a:lstStyle/>
                <a:p>
                  <a:pPr lvl="0" algn="ctr" defTabSz="8890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r>
                    <a:rPr lang="en-US" altLang="zh-CN" sz="2000" dirty="0" err="1">
                      <a:solidFill>
                        <a:srgbClr val="FF0000"/>
                      </a:solidFill>
                    </a:rPr>
                    <a:t>McStas</a:t>
                  </a:r>
                  <a:endParaRPr lang="zh-CN" altLang="en-US" sz="2000" kern="1200" dirty="0">
                    <a:solidFill>
                      <a:srgbClr val="FF0000"/>
                    </a:solidFill>
                  </a:endParaRPr>
                </a:p>
              </p:txBody>
            </p:sp>
          </p:grpSp>
          <p:grpSp>
            <p:nvGrpSpPr>
              <p:cNvPr id="62" name="Group 61"/>
              <p:cNvGrpSpPr/>
              <p:nvPr/>
            </p:nvGrpSpPr>
            <p:grpSpPr>
              <a:xfrm>
                <a:off x="6742076" y="2344945"/>
                <a:ext cx="1106524" cy="702643"/>
                <a:chOff x="7858745" y="730935"/>
                <a:chExt cx="1106524" cy="702643"/>
              </a:xfrm>
            </p:grpSpPr>
            <p:sp>
              <p:nvSpPr>
                <p:cNvPr id="63" name="Rounded Rectangle 62"/>
                <p:cNvSpPr/>
                <p:nvPr/>
              </p:nvSpPr>
              <p:spPr>
                <a:xfrm>
                  <a:off x="7858745" y="730935"/>
                  <a:ext cx="1106524" cy="702643"/>
                </a:xfrm>
                <a:prstGeom prst="roundRect">
                  <a:avLst>
                    <a:gd name="adj" fmla="val 10000"/>
                  </a:avLst>
                </a:prstGeom>
              </p:spPr>
              <p:style>
                <a:lnRef idx="1">
                  <a:schemeClr val="accen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lt1">
                    <a:alpha val="9000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lt1">
                    <a:alpha val="9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dk1">
                    <a:hueOff val="0"/>
                    <a:satOff val="0"/>
                    <a:lumOff val="0"/>
                    <a:alphaOff val="0"/>
                  </a:schemeClr>
                </a:fontRef>
              </p:style>
            </p:sp>
            <p:sp>
              <p:nvSpPr>
                <p:cNvPr id="64" name="Rounded Rectangle 4"/>
                <p:cNvSpPr/>
                <p:nvPr/>
              </p:nvSpPr>
              <p:spPr>
                <a:xfrm>
                  <a:off x="7879325" y="749416"/>
                  <a:ext cx="1065364" cy="661483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 spcFirstLastPara="0" vert="horz" wrap="square" lIns="76200" tIns="76200" rIns="76200" bIns="76200" numCol="1" spcCol="1270" anchor="ctr" anchorCtr="0">
                  <a:noAutofit/>
                </a:bodyPr>
                <a:lstStyle/>
                <a:p>
                  <a:pPr lvl="0" algn="ctr" defTabSz="8890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r>
                    <a:rPr lang="en-US" altLang="zh-CN" sz="2000" kern="1200" dirty="0" smtClean="0">
                      <a:solidFill>
                        <a:srgbClr val="FF0000"/>
                      </a:solidFill>
                    </a:rPr>
                    <a:t>OASYS</a:t>
                  </a:r>
                  <a:endParaRPr lang="zh-CN" altLang="en-US" sz="2000" kern="1200" dirty="0">
                    <a:solidFill>
                      <a:srgbClr val="FF0000"/>
                    </a:solidFill>
                  </a:endParaRPr>
                </a:p>
              </p:txBody>
            </p:sp>
          </p:grpSp>
          <p:sp>
            <p:nvSpPr>
              <p:cNvPr id="66" name="Rectangle 65"/>
              <p:cNvSpPr/>
              <p:nvPr/>
            </p:nvSpPr>
            <p:spPr>
              <a:xfrm>
                <a:off x="3241040" y="2032000"/>
                <a:ext cx="4998720" cy="1280160"/>
              </a:xfrm>
              <a:prstGeom prst="rect">
                <a:avLst/>
              </a:prstGeom>
              <a:noFill/>
              <a:ln w="19050">
                <a:solidFill>
                  <a:srgbClr val="002060"/>
                </a:solidFill>
              </a:ln>
            </p:spPr>
            <p:txBody>
              <a:bodyPr rtlCol="0" anchor="ctr">
                <a:noAutofit/>
              </a:bodyPr>
              <a:lstStyle/>
              <a:p>
                <a:pPr algn="ctr">
                  <a:lnSpc>
                    <a:spcPct val="113000"/>
                  </a:lnSpc>
                </a:pPr>
                <a:endParaRPr kumimoji="1" lang="zh-CN" altLang="en-US" sz="1400" dirty="0" err="1" smtClean="0"/>
              </a:p>
            </p:txBody>
          </p:sp>
          <p:sp>
            <p:nvSpPr>
              <p:cNvPr id="68" name="TextBox 67"/>
              <p:cNvSpPr txBox="1"/>
              <p:nvPr/>
            </p:nvSpPr>
            <p:spPr>
              <a:xfrm>
                <a:off x="3149823" y="1988664"/>
                <a:ext cx="914400" cy="325120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marL="36000" marR="0" defTabSz="914400" eaLnBrk="1" fontAlgn="auto" latinLnBrk="0" hangingPunct="1">
                  <a:lnSpc>
                    <a:spcPct val="112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1" lang="en-US" altLang="zh-CN" sz="1400" smtClean="0"/>
                  <a:t>API Layer</a:t>
                </a:r>
                <a:endParaRPr kumimoji="1" lang="zh-CN" altLang="en-US" sz="1400" dirty="0" smtClean="0"/>
              </a:p>
            </p:txBody>
          </p:sp>
          <p:grpSp>
            <p:nvGrpSpPr>
              <p:cNvPr id="79" name="Group 78"/>
              <p:cNvGrpSpPr/>
              <p:nvPr/>
            </p:nvGrpSpPr>
            <p:grpSpPr>
              <a:xfrm>
                <a:off x="4177560" y="1082777"/>
                <a:ext cx="3102080" cy="691434"/>
                <a:chOff x="3383737" y="1798402"/>
                <a:chExt cx="5028743" cy="691434"/>
              </a:xfrm>
            </p:grpSpPr>
            <p:sp>
              <p:nvSpPr>
                <p:cNvPr id="69" name="Rectangle 68"/>
                <p:cNvSpPr/>
                <p:nvPr/>
              </p:nvSpPr>
              <p:spPr>
                <a:xfrm>
                  <a:off x="3413760" y="1841262"/>
                  <a:ext cx="4998720" cy="648574"/>
                </a:xfrm>
                <a:prstGeom prst="rect">
                  <a:avLst/>
                </a:prstGeom>
                <a:noFill/>
                <a:ln w="19050">
                  <a:solidFill>
                    <a:srgbClr val="002060"/>
                  </a:solidFill>
                </a:ln>
              </p:spPr>
              <p:txBody>
                <a:bodyPr rtlCol="0" anchor="ctr">
                  <a:noAutofit/>
                </a:bodyPr>
                <a:lstStyle/>
                <a:p>
                  <a:pPr algn="ctr">
                    <a:lnSpc>
                      <a:spcPct val="113000"/>
                    </a:lnSpc>
                  </a:pPr>
                  <a:endParaRPr kumimoji="1" lang="zh-CN" altLang="en-US" sz="1400" dirty="0" err="1" smtClean="0"/>
                </a:p>
              </p:txBody>
            </p:sp>
            <p:sp>
              <p:nvSpPr>
                <p:cNvPr id="71" name="TextBox 70"/>
                <p:cNvSpPr txBox="1"/>
                <p:nvPr/>
              </p:nvSpPr>
              <p:spPr>
                <a:xfrm>
                  <a:off x="3383737" y="1798402"/>
                  <a:ext cx="4140833" cy="3251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noAutofit/>
                </a:bodyPr>
                <a:lstStyle/>
                <a:p>
                  <a:pPr>
                    <a:lnSpc>
                      <a:spcPct val="113000"/>
                    </a:lnSpc>
                  </a:pPr>
                  <a:r>
                    <a:rPr kumimoji="1" lang="en-US" altLang="zh-CN" sz="1400" dirty="0"/>
                    <a:t>Simulation </a:t>
                  </a:r>
                  <a:r>
                    <a:rPr kumimoji="1" lang="en-US" altLang="zh-CN" sz="1400" dirty="0" smtClean="0"/>
                    <a:t>Platform</a:t>
                  </a:r>
                  <a:endParaRPr kumimoji="1" lang="zh-CN" altLang="en-US" sz="1400" dirty="0" err="1"/>
                </a:p>
              </p:txBody>
            </p:sp>
            <p:grpSp>
              <p:nvGrpSpPr>
                <p:cNvPr id="72" name="Group 71"/>
                <p:cNvGrpSpPr/>
                <p:nvPr/>
              </p:nvGrpSpPr>
              <p:grpSpPr>
                <a:xfrm>
                  <a:off x="4270214" y="2088575"/>
                  <a:ext cx="1383500" cy="313695"/>
                  <a:chOff x="1382950" y="1141604"/>
                  <a:chExt cx="2168811" cy="702643"/>
                </a:xfrm>
              </p:grpSpPr>
              <p:sp>
                <p:nvSpPr>
                  <p:cNvPr id="73" name="Rounded Rectangle 72"/>
                  <p:cNvSpPr/>
                  <p:nvPr/>
                </p:nvSpPr>
                <p:spPr>
                  <a:xfrm>
                    <a:off x="1382950" y="1141604"/>
                    <a:ext cx="2168811" cy="702643"/>
                  </a:xfrm>
                  <a:prstGeom prst="roundRect">
                    <a:avLst>
                      <a:gd name="adj" fmla="val 10000"/>
                    </a:avLst>
                  </a:prstGeom>
                </p:spPr>
                <p:style>
                  <a:lnRef idx="1">
                    <a:schemeClr val="accen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lt1">
                      <a:alpha val="90000"/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lt1">
                      <a:alpha val="90000"/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dk1">
                      <a:hueOff val="0"/>
                      <a:satOff val="0"/>
                      <a:lumOff val="0"/>
                      <a:alphaOff val="0"/>
                    </a:schemeClr>
                  </a:fontRef>
                </p:style>
              </p:sp>
              <p:sp>
                <p:nvSpPr>
                  <p:cNvPr id="74" name="Rounded Rectangle 4"/>
                  <p:cNvSpPr/>
                  <p:nvPr/>
                </p:nvSpPr>
                <p:spPr>
                  <a:xfrm>
                    <a:off x="1673597" y="1162184"/>
                    <a:ext cx="1646857" cy="661483"/>
                  </a:xfrm>
                  <a:prstGeom prst="rect">
                    <a:avLst/>
                  </a:prstGeom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dk1">
                      <a:hueOff val="0"/>
                      <a:satOff val="0"/>
                      <a:lumOff val="0"/>
                      <a:alphaOff val="0"/>
                    </a:schemeClr>
                  </a:fontRef>
                </p:style>
                <p:txBody>
                  <a:bodyPr spcFirstLastPara="0" vert="horz" wrap="square" lIns="76200" tIns="76200" rIns="76200" bIns="76200" numCol="1" spcCol="1270" anchor="ctr" anchorCtr="0">
                    <a:noAutofit/>
                  </a:bodyPr>
                  <a:lstStyle/>
                  <a:p>
                    <a:pPr lvl="0" algn="ctr" defTabSz="8890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</a:pPr>
                    <a:r>
                      <a:rPr lang="en-US" altLang="zh-CN" sz="1100" kern="1200" dirty="0" err="1" smtClean="0"/>
                      <a:t>Jupyter</a:t>
                    </a:r>
                    <a:r>
                      <a:rPr lang="en-US" altLang="zh-CN" sz="1100" kern="1200" dirty="0" smtClean="0"/>
                      <a:t> Hub</a:t>
                    </a:r>
                    <a:endParaRPr lang="zh-CN" altLang="en-US" sz="1100" kern="1200" dirty="0"/>
                  </a:p>
                </p:txBody>
              </p:sp>
            </p:grpSp>
            <p:grpSp>
              <p:nvGrpSpPr>
                <p:cNvPr id="75" name="Group 74"/>
                <p:cNvGrpSpPr/>
                <p:nvPr/>
              </p:nvGrpSpPr>
              <p:grpSpPr>
                <a:xfrm>
                  <a:off x="6314700" y="2088575"/>
                  <a:ext cx="1209870" cy="313695"/>
                  <a:chOff x="2234508" y="1141604"/>
                  <a:chExt cx="1896623" cy="702643"/>
                </a:xfrm>
              </p:grpSpPr>
              <p:sp>
                <p:nvSpPr>
                  <p:cNvPr id="76" name="Rounded Rectangle 75"/>
                  <p:cNvSpPr/>
                  <p:nvPr/>
                </p:nvSpPr>
                <p:spPr>
                  <a:xfrm>
                    <a:off x="2234508" y="1141604"/>
                    <a:ext cx="1896623" cy="702643"/>
                  </a:xfrm>
                  <a:prstGeom prst="roundRect">
                    <a:avLst>
                      <a:gd name="adj" fmla="val 10000"/>
                    </a:avLst>
                  </a:prstGeom>
                </p:spPr>
                <p:style>
                  <a:lnRef idx="1">
                    <a:schemeClr val="accen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lt1">
                      <a:alpha val="90000"/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lt1">
                      <a:alpha val="90000"/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dk1">
                      <a:hueOff val="0"/>
                      <a:satOff val="0"/>
                      <a:lumOff val="0"/>
                      <a:alphaOff val="0"/>
                    </a:schemeClr>
                  </a:fontRef>
                </p:style>
              </p:sp>
              <p:sp>
                <p:nvSpPr>
                  <p:cNvPr id="77" name="Rounded Rectangle 4"/>
                  <p:cNvSpPr/>
                  <p:nvPr/>
                </p:nvSpPr>
                <p:spPr>
                  <a:xfrm>
                    <a:off x="2255087" y="1162184"/>
                    <a:ext cx="1876044" cy="661483"/>
                  </a:xfrm>
                  <a:prstGeom prst="rect">
                    <a:avLst/>
                  </a:prstGeom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dk1">
                      <a:hueOff val="0"/>
                      <a:satOff val="0"/>
                      <a:lumOff val="0"/>
                      <a:alphaOff val="0"/>
                    </a:schemeClr>
                  </a:fontRef>
                </p:style>
                <p:txBody>
                  <a:bodyPr spcFirstLastPara="0" vert="horz" wrap="square" lIns="76200" tIns="76200" rIns="76200" bIns="76200" numCol="1" spcCol="1270" anchor="ctr" anchorCtr="0">
                    <a:noAutofit/>
                  </a:bodyPr>
                  <a:lstStyle/>
                  <a:p>
                    <a:pPr lvl="0" algn="ctr" defTabSz="8890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</a:pPr>
                    <a:r>
                      <a:rPr lang="en-US" altLang="zh-CN" sz="1100" kern="1200" dirty="0" smtClean="0"/>
                      <a:t>Remote Desktop</a:t>
                    </a:r>
                    <a:endParaRPr lang="zh-CN" altLang="en-US" sz="1100" kern="1200" dirty="0"/>
                  </a:p>
                </p:txBody>
              </p:sp>
            </p:grpSp>
          </p:grpSp>
          <p:cxnSp>
            <p:nvCxnSpPr>
              <p:cNvPr id="78" name="Straight Arrow Connector 77"/>
              <p:cNvCxnSpPr>
                <a:stCxn id="69" idx="2"/>
                <a:endCxn id="66" idx="0"/>
              </p:cNvCxnSpPr>
              <p:nvPr/>
            </p:nvCxnSpPr>
            <p:spPr>
              <a:xfrm>
                <a:off x="5737860" y="1774211"/>
                <a:ext cx="2540" cy="257789"/>
              </a:xfrm>
              <a:prstGeom prst="straightConnector1">
                <a:avLst/>
              </a:prstGeom>
              <a:ln w="19050"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3" name="Cloud 82"/>
              <p:cNvSpPr/>
              <p:nvPr/>
            </p:nvSpPr>
            <p:spPr>
              <a:xfrm>
                <a:off x="88745" y="4001782"/>
                <a:ext cx="1827211" cy="579120"/>
              </a:xfrm>
              <a:prstGeom prst="cloud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>
                <a:noAutofit/>
              </a:bodyPr>
              <a:lstStyle/>
              <a:p>
                <a:pPr algn="ctr">
                  <a:lnSpc>
                    <a:spcPct val="113000"/>
                  </a:lnSpc>
                </a:pPr>
                <a:r>
                  <a:rPr kumimoji="1" lang="en-US" altLang="zh-CN" sz="1400" dirty="0" smtClean="0"/>
                  <a:t>Computing Resources</a:t>
                </a:r>
                <a:endParaRPr kumimoji="1" lang="zh-CN" altLang="en-US" sz="1400" dirty="0" err="1" smtClean="0"/>
              </a:p>
            </p:txBody>
          </p:sp>
          <p:cxnSp>
            <p:nvCxnSpPr>
              <p:cNvPr id="85" name="Elbow Connector 84"/>
              <p:cNvCxnSpPr>
                <a:stCxn id="69" idx="1"/>
                <a:endCxn id="83" idx="3"/>
              </p:cNvCxnSpPr>
              <p:nvPr/>
            </p:nvCxnSpPr>
            <p:spPr>
              <a:xfrm rot="10800000" flipV="1">
                <a:off x="1002352" y="1449924"/>
                <a:ext cx="3193729" cy="2584970"/>
              </a:xfrm>
              <a:prstGeom prst="bentConnector2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0" name="Right Arrow 89"/>
              <p:cNvSpPr/>
              <p:nvPr/>
            </p:nvSpPr>
            <p:spPr>
              <a:xfrm>
                <a:off x="2044701" y="4001782"/>
                <a:ext cx="685800" cy="635146"/>
              </a:xfrm>
              <a:prstGeom prst="rightArrow">
                <a:avLst/>
              </a:prstGeom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algn="ctr">
                  <a:lnSpc>
                    <a:spcPct val="113000"/>
                  </a:lnSpc>
                </a:pPr>
                <a:endParaRPr kumimoji="1" lang="zh-CN" altLang="en-US" sz="1400" dirty="0" err="1" smtClean="0"/>
              </a:p>
            </p:txBody>
          </p:sp>
          <p:sp>
            <p:nvSpPr>
              <p:cNvPr id="92" name="TextBox 91"/>
              <p:cNvSpPr txBox="1"/>
              <p:nvPr/>
            </p:nvSpPr>
            <p:spPr>
              <a:xfrm>
                <a:off x="4155440" y="6234175"/>
                <a:ext cx="6634480" cy="367520"/>
              </a:xfrm>
              <a:prstGeom prst="rect">
                <a:avLst/>
              </a:prstGeom>
              <a:ln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noAutofit/>
              </a:bodyPr>
              <a:lstStyle/>
              <a:p>
                <a:pPr marL="36000" marR="0" lvl="0" algn="ctr" defTabSz="914400" eaLnBrk="1" fontAlgn="auto" latinLnBrk="0" hangingPunct="1">
                  <a:lnSpc>
                    <a:spcPct val="112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1400" dirty="0" smtClean="0"/>
                  <a:t>Data Reduction and Analysis (</a:t>
                </a:r>
                <a:r>
                  <a:rPr kumimoji="1" lang="en-US" altLang="zh-CN" sz="1400" dirty="0" smtClean="0">
                    <a:solidFill>
                      <a:srgbClr val="FF0000"/>
                    </a:solidFill>
                  </a:rPr>
                  <a:t>WP4</a:t>
                </a:r>
                <a:r>
                  <a:rPr kumimoji="1" lang="en-US" altLang="zh-CN" sz="1400" dirty="0" smtClean="0"/>
                  <a:t>)</a:t>
                </a:r>
                <a:endParaRPr kumimoji="1" lang="zh-CN" altLang="en-US" sz="1400" dirty="0" err="1" smtClean="0"/>
              </a:p>
            </p:txBody>
          </p:sp>
          <p:cxnSp>
            <p:nvCxnSpPr>
              <p:cNvPr id="94" name="Straight Arrow Connector 93"/>
              <p:cNvCxnSpPr>
                <a:stCxn id="24" idx="3"/>
              </p:cNvCxnSpPr>
              <p:nvPr/>
            </p:nvCxnSpPr>
            <p:spPr>
              <a:xfrm>
                <a:off x="4638040" y="6014720"/>
                <a:ext cx="0" cy="219455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Arrow Connector 95"/>
              <p:cNvCxnSpPr>
                <a:stCxn id="38" idx="3"/>
              </p:cNvCxnSpPr>
              <p:nvPr/>
            </p:nvCxnSpPr>
            <p:spPr>
              <a:xfrm>
                <a:off x="6771640" y="6014719"/>
                <a:ext cx="0" cy="21945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Arrow Connector 98"/>
              <p:cNvCxnSpPr/>
              <p:nvPr/>
            </p:nvCxnSpPr>
            <p:spPr>
              <a:xfrm>
                <a:off x="8641080" y="6014717"/>
                <a:ext cx="0" cy="21945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Arrow Connector 101"/>
              <p:cNvCxnSpPr/>
              <p:nvPr/>
            </p:nvCxnSpPr>
            <p:spPr>
              <a:xfrm>
                <a:off x="10053320" y="6014717"/>
                <a:ext cx="0" cy="21945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1" name="TextBox 50"/>
            <p:cNvSpPr txBox="1"/>
            <p:nvPr/>
          </p:nvSpPr>
          <p:spPr>
            <a:xfrm>
              <a:off x="855980" y="4917440"/>
              <a:ext cx="1836421" cy="819630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noAutofit/>
            </a:bodyPr>
            <a:lstStyle/>
            <a:p>
              <a:pPr marL="36000" lvl="0" defTabSz="914400">
                <a:lnSpc>
                  <a:spcPct val="112000"/>
                </a:lnSpc>
              </a:pPr>
              <a:r>
                <a:rPr kumimoji="1" lang="en-US" altLang="zh-CN" sz="1400" dirty="0">
                  <a:solidFill>
                    <a:srgbClr val="FF0000"/>
                  </a:solidFill>
                </a:rPr>
                <a:t>Data </a:t>
              </a:r>
              <a:r>
                <a:rPr kumimoji="1" lang="en-US" altLang="zh-CN" sz="1400" dirty="0" smtClean="0">
                  <a:solidFill>
                    <a:srgbClr val="FF0000"/>
                  </a:solidFill>
                </a:rPr>
                <a:t>formats,</a:t>
              </a:r>
            </a:p>
            <a:p>
              <a:pPr marL="36000" lvl="0" defTabSz="914400">
                <a:lnSpc>
                  <a:spcPct val="112000"/>
                </a:lnSpc>
              </a:pPr>
              <a:r>
                <a:rPr kumimoji="1" lang="en-US" altLang="zh-CN" sz="1400" dirty="0" smtClean="0">
                  <a:solidFill>
                    <a:srgbClr val="FF0000"/>
                  </a:solidFill>
                </a:rPr>
                <a:t>metadata standards,</a:t>
              </a:r>
            </a:p>
            <a:p>
              <a:pPr marL="36000" lvl="0" defTabSz="914400">
                <a:lnSpc>
                  <a:spcPct val="112000"/>
                </a:lnSpc>
              </a:pPr>
              <a:r>
                <a:rPr kumimoji="1" lang="en-US" altLang="zh-CN" sz="1400" dirty="0" smtClean="0">
                  <a:solidFill>
                    <a:srgbClr val="FF0000"/>
                  </a:solidFill>
                </a:rPr>
                <a:t>FAIR </a:t>
              </a:r>
              <a:r>
                <a:rPr kumimoji="1" lang="en-US" altLang="zh-CN" sz="1400" dirty="0">
                  <a:solidFill>
                    <a:srgbClr val="FF0000"/>
                  </a:solidFill>
                </a:rPr>
                <a:t>principles</a:t>
              </a:r>
              <a:endParaRPr kumimoji="1" lang="zh-CN" altLang="en-US" sz="1400" dirty="0" err="1" smtClean="0">
                <a:solidFill>
                  <a:srgbClr val="FF0000"/>
                </a:solidFill>
              </a:endParaRPr>
            </a:p>
          </p:txBody>
        </p:sp>
        <p:sp>
          <p:nvSpPr>
            <p:cNvPr id="53" name="Right Arrow 52"/>
            <p:cNvSpPr/>
            <p:nvPr/>
          </p:nvSpPr>
          <p:spPr>
            <a:xfrm>
              <a:off x="2847341" y="4942758"/>
              <a:ext cx="685800" cy="635146"/>
            </a:xfrm>
            <a:prstGeom prst="rightArrow">
              <a:avLst/>
            </a:prstGeom>
            <a:ln w="190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>
              <a:noAutofit/>
            </a:bodyPr>
            <a:lstStyle/>
            <a:p>
              <a:pPr algn="ctr">
                <a:lnSpc>
                  <a:spcPct val="113000"/>
                </a:lnSpc>
              </a:pPr>
              <a:endParaRPr kumimoji="1" lang="zh-CN" altLang="en-US" sz="1400" dirty="0" err="1" smtClean="0"/>
            </a:p>
          </p:txBody>
        </p:sp>
        <p:cxnSp>
          <p:nvCxnSpPr>
            <p:cNvPr id="4" name="Straight Arrow Connector 3"/>
            <p:cNvCxnSpPr>
              <a:stCxn id="56" idx="3"/>
              <a:endCxn id="59" idx="1"/>
            </p:cNvCxnSpPr>
            <p:nvPr/>
          </p:nvCxnSpPr>
          <p:spPr>
            <a:xfrm>
              <a:off x="4836160" y="2696267"/>
              <a:ext cx="376836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/>
            <p:cNvCxnSpPr>
              <a:stCxn id="59" idx="3"/>
              <a:endCxn id="63" idx="1"/>
            </p:cNvCxnSpPr>
            <p:nvPr/>
          </p:nvCxnSpPr>
          <p:spPr>
            <a:xfrm>
              <a:off x="6319520" y="2696267"/>
              <a:ext cx="422556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08784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Where are </a:t>
            </a:r>
            <a:r>
              <a:rPr kumimoji="1" lang="en-US" altLang="zh-CN" smtClean="0"/>
              <a:t>we now - Tasks</a:t>
            </a:r>
            <a:endParaRPr kumimoji="1" lang="zh-CN" alt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442461"/>
              </p:ext>
            </p:extLst>
          </p:nvPr>
        </p:nvGraphicFramePr>
        <p:xfrm>
          <a:off x="611189" y="1841184"/>
          <a:ext cx="10235658" cy="4041455"/>
        </p:xfrm>
        <a:graphic>
          <a:graphicData uri="http://schemas.openxmlformats.org/drawingml/2006/table">
            <a:tbl>
              <a:tblPr/>
              <a:tblGrid>
                <a:gridCol w="863272"/>
                <a:gridCol w="4254556"/>
                <a:gridCol w="1155696"/>
                <a:gridCol w="3962134"/>
              </a:tblGrid>
              <a:tr h="325175">
                <a:tc>
                  <a:txBody>
                    <a:bodyPr/>
                    <a:lstStyle/>
                    <a:p>
                      <a:r>
                        <a:rPr lang="it-IT" sz="1300" b="1">
                          <a:effectLst/>
                        </a:rPr>
                        <a:t>No.</a:t>
                      </a:r>
                    </a:p>
                  </a:txBody>
                  <a:tcPr marL="125811" marR="125811" marT="58067" marB="58067" anchor="ctr">
                    <a:lnL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b="1">
                          <a:effectLst/>
                        </a:rPr>
                        <a:t>Title</a:t>
                      </a:r>
                    </a:p>
                  </a:txBody>
                  <a:tcPr marL="125811" marR="125811" marT="58067" marB="58067" anchor="ctr">
                    <a:lnL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b="1" dirty="0" smtClean="0">
                          <a:effectLst/>
                        </a:rPr>
                        <a:t>Duration</a:t>
                      </a:r>
                      <a:endParaRPr lang="en-US" sz="1300" b="1" dirty="0">
                        <a:effectLst/>
                      </a:endParaRPr>
                    </a:p>
                  </a:txBody>
                  <a:tcPr marL="125811" marR="125811" marT="58067" marB="58067" anchor="ctr">
                    <a:lnL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b="1" dirty="0" smtClean="0">
                          <a:effectLst/>
                        </a:rPr>
                        <a:t>Participants</a:t>
                      </a:r>
                      <a:endParaRPr lang="en-US" sz="1300" b="1" dirty="0">
                        <a:effectLst/>
                      </a:endParaRPr>
                    </a:p>
                  </a:txBody>
                  <a:tcPr marL="125811" marR="125811" marT="58067" marB="58067" anchor="ctr">
                    <a:lnL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743256">
                <a:tc>
                  <a:txBody>
                    <a:bodyPr/>
                    <a:lstStyle/>
                    <a:p>
                      <a:r>
                        <a:rPr lang="nb-NO" sz="1300" b="0" dirty="0" smtClean="0">
                          <a:solidFill>
                            <a:srgbClr val="C00000"/>
                          </a:solidFill>
                          <a:effectLst/>
                        </a:rPr>
                        <a:t>T5.1</a:t>
                      </a:r>
                      <a:endParaRPr lang="nb-NO" sz="1300" b="0" dirty="0">
                        <a:solidFill>
                          <a:srgbClr val="C00000"/>
                        </a:solidFill>
                        <a:effectLst/>
                      </a:endParaRPr>
                    </a:p>
                  </a:txBody>
                  <a:tcPr marL="125811" marR="125811" marT="58067" marB="58067" anchor="ctr">
                    <a:lnL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b="0" dirty="0" smtClean="0">
                          <a:solidFill>
                            <a:srgbClr val="C00000"/>
                          </a:solidFill>
                          <a:effectLst/>
                        </a:rPr>
                        <a:t>Simulation Infrastructure</a:t>
                      </a:r>
                      <a:endParaRPr lang="en-US" sz="1300" b="0" dirty="0">
                        <a:solidFill>
                          <a:srgbClr val="C00000"/>
                        </a:solidFill>
                        <a:effectLst/>
                      </a:endParaRPr>
                    </a:p>
                  </a:txBody>
                  <a:tcPr marL="125811" marR="125811" marT="58067" marB="58067" anchor="ctr">
                    <a:lnL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300" b="0" dirty="0" smtClean="0">
                          <a:solidFill>
                            <a:srgbClr val="C00000"/>
                          </a:solidFill>
                          <a:effectLst/>
                        </a:rPr>
                        <a:t>M1 </a:t>
                      </a:r>
                      <a:r>
                        <a:rPr lang="mr-IN" altLang="zh-CN" sz="1300" b="0" dirty="0" smtClean="0">
                          <a:solidFill>
                            <a:srgbClr val="C00000"/>
                          </a:solidFill>
                          <a:effectLst/>
                        </a:rPr>
                        <a:t>–</a:t>
                      </a:r>
                      <a:r>
                        <a:rPr lang="en-US" altLang="zh-CN" sz="1300" b="0" dirty="0" smtClean="0">
                          <a:solidFill>
                            <a:srgbClr val="C00000"/>
                          </a:solidFill>
                          <a:effectLst/>
                        </a:rPr>
                        <a:t> M48</a:t>
                      </a:r>
                      <a:endParaRPr lang="en-US" altLang="zh-CN" sz="1300" b="0" dirty="0">
                        <a:solidFill>
                          <a:srgbClr val="C00000"/>
                        </a:solidFill>
                        <a:effectLst/>
                      </a:endParaRPr>
                    </a:p>
                  </a:txBody>
                  <a:tcPr marL="125811" marR="125811" marT="58067" marB="58067" anchor="ctr">
                    <a:lnL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300" b="0" dirty="0" smtClean="0">
                          <a:solidFill>
                            <a:srgbClr val="C00000"/>
                          </a:solidFill>
                          <a:effectLst/>
                        </a:rPr>
                        <a:t>Lead: </a:t>
                      </a:r>
                      <a:r>
                        <a:rPr lang="en-US" altLang="zh-CN" sz="1300" b="0" dirty="0" err="1" smtClean="0">
                          <a:solidFill>
                            <a:srgbClr val="C00000"/>
                          </a:solidFill>
                          <a:effectLst/>
                        </a:rPr>
                        <a:t>EuXFEL</a:t>
                      </a:r>
                      <a:endParaRPr lang="en-US" altLang="zh-CN" sz="1300" b="0" dirty="0" smtClean="0">
                        <a:solidFill>
                          <a:srgbClr val="C00000"/>
                        </a:solidFill>
                        <a:effectLst/>
                      </a:endParaRPr>
                    </a:p>
                    <a:p>
                      <a:r>
                        <a:rPr lang="en-US" altLang="zh-CN" sz="1300" b="0" dirty="0" smtClean="0">
                          <a:solidFill>
                            <a:srgbClr val="C00000"/>
                          </a:solidFill>
                          <a:effectLst/>
                        </a:rPr>
                        <a:t>Contributors: ESRF, ESS, CERIC-ERIC</a:t>
                      </a:r>
                      <a:endParaRPr lang="en-US" altLang="zh-CN" sz="1300" b="0" dirty="0">
                        <a:solidFill>
                          <a:srgbClr val="C00000"/>
                        </a:solidFill>
                        <a:effectLst/>
                      </a:endParaRPr>
                    </a:p>
                  </a:txBody>
                  <a:tcPr marL="125811" marR="125811" marT="58067" marB="58067" anchor="ctr">
                    <a:lnL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743256">
                <a:tc>
                  <a:txBody>
                    <a:bodyPr/>
                    <a:lstStyle/>
                    <a:p>
                      <a:r>
                        <a:rPr lang="nb-NO" sz="1300" b="0" dirty="0" smtClean="0">
                          <a:solidFill>
                            <a:srgbClr val="C00000"/>
                          </a:solidFill>
                          <a:effectLst/>
                        </a:rPr>
                        <a:t>T5.2</a:t>
                      </a:r>
                      <a:endParaRPr lang="nb-NO" sz="1300" b="0" dirty="0">
                        <a:solidFill>
                          <a:srgbClr val="C00000"/>
                        </a:solidFill>
                        <a:effectLst/>
                      </a:endParaRPr>
                    </a:p>
                  </a:txBody>
                  <a:tcPr marL="125811" marR="125811" marT="58067" marB="58067" anchor="ctr">
                    <a:lnL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b="0" dirty="0" smtClean="0">
                          <a:solidFill>
                            <a:srgbClr val="C00000"/>
                          </a:solidFill>
                          <a:effectLst/>
                        </a:rPr>
                        <a:t>Photon and Neutron Source simulation data services (Phase I)</a:t>
                      </a:r>
                      <a:endParaRPr lang="en-US" sz="1300" b="0" dirty="0">
                        <a:solidFill>
                          <a:srgbClr val="C00000"/>
                        </a:solidFill>
                        <a:effectLst/>
                      </a:endParaRPr>
                    </a:p>
                  </a:txBody>
                  <a:tcPr marL="125811" marR="125811" marT="58067" marB="58067" anchor="ctr">
                    <a:lnL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300" b="0" dirty="0" smtClean="0">
                          <a:solidFill>
                            <a:srgbClr val="C00000"/>
                          </a:solidFill>
                          <a:effectLst/>
                        </a:rPr>
                        <a:t>M1 </a:t>
                      </a:r>
                      <a:r>
                        <a:rPr lang="mr-IN" altLang="zh-CN" sz="1300" b="0" dirty="0" smtClean="0">
                          <a:solidFill>
                            <a:srgbClr val="C00000"/>
                          </a:solidFill>
                          <a:effectLst/>
                        </a:rPr>
                        <a:t>–</a:t>
                      </a:r>
                      <a:r>
                        <a:rPr lang="en-US" altLang="zh-CN" sz="1300" b="0" dirty="0" smtClean="0">
                          <a:solidFill>
                            <a:srgbClr val="C00000"/>
                          </a:solidFill>
                          <a:effectLst/>
                        </a:rPr>
                        <a:t> M24</a:t>
                      </a:r>
                    </a:p>
                  </a:txBody>
                  <a:tcPr marL="125811" marR="125811" marT="58067" marB="58067" anchor="ctr">
                    <a:lnL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300" b="0" dirty="0" smtClean="0">
                          <a:solidFill>
                            <a:srgbClr val="C00000"/>
                          </a:solidFill>
                          <a:effectLst/>
                        </a:rPr>
                        <a:t>Lead: ESRF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300" b="0" dirty="0" smtClean="0">
                          <a:solidFill>
                            <a:srgbClr val="C00000"/>
                          </a:solidFill>
                          <a:effectLst/>
                        </a:rPr>
                        <a:t>Contributors: XFEL.EU, ELI, CERIC-ERIC</a:t>
                      </a:r>
                    </a:p>
                  </a:txBody>
                  <a:tcPr marL="125811" marR="125811" marT="58067" marB="58067" anchor="ctr">
                    <a:lnL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</a:tr>
              <a:tr h="743256">
                <a:tc>
                  <a:txBody>
                    <a:bodyPr/>
                    <a:lstStyle/>
                    <a:p>
                      <a:r>
                        <a:rPr lang="nb-NO" sz="1300" dirty="0" smtClean="0">
                          <a:effectLst/>
                        </a:rPr>
                        <a:t>T5.3</a:t>
                      </a:r>
                      <a:endParaRPr lang="nb-NO" sz="1300" dirty="0">
                        <a:effectLst/>
                      </a:endParaRPr>
                    </a:p>
                  </a:txBody>
                  <a:tcPr marL="125811" marR="125811" marT="58067" marB="58067" anchor="ctr">
                    <a:lnL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 smtClean="0">
                          <a:effectLst/>
                        </a:rPr>
                        <a:t>Photon and Neutron beamline simulation data services </a:t>
                      </a:r>
                      <a:r>
                        <a:rPr lang="en-US" altLang="zh-CN" sz="1300" dirty="0" smtClean="0">
                          <a:effectLst/>
                        </a:rPr>
                        <a:t>(Phase II)</a:t>
                      </a:r>
                    </a:p>
                  </a:txBody>
                  <a:tcPr marL="125811" marR="125811" marT="58067" marB="58067" anchor="ctr">
                    <a:lnL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s-IS" sz="1300" dirty="0" smtClean="0">
                          <a:effectLst/>
                        </a:rPr>
                        <a:t>M13</a:t>
                      </a:r>
                      <a:r>
                        <a:rPr lang="is-IS" sz="1300" baseline="0" dirty="0" smtClean="0">
                          <a:effectLst/>
                        </a:rPr>
                        <a:t> </a:t>
                      </a:r>
                      <a:r>
                        <a:rPr lang="mr-IN" sz="1300" baseline="0" dirty="0" smtClean="0">
                          <a:effectLst/>
                        </a:rPr>
                        <a:t>–</a:t>
                      </a:r>
                      <a:r>
                        <a:rPr lang="is-IS" sz="1300" baseline="0" dirty="0" smtClean="0">
                          <a:effectLst/>
                        </a:rPr>
                        <a:t> M36</a:t>
                      </a:r>
                      <a:endParaRPr lang="is-IS" sz="1300" dirty="0">
                        <a:effectLst/>
                      </a:endParaRPr>
                    </a:p>
                  </a:txBody>
                  <a:tcPr marL="125811" marR="125811" marT="58067" marB="58067" anchor="ctr">
                    <a:lnL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effectLst/>
                        </a:rPr>
                        <a:t>Lead: ILL, CERIC-ERIC</a:t>
                      </a:r>
                    </a:p>
                    <a:p>
                      <a:r>
                        <a:rPr lang="en-US" sz="1300" dirty="0" smtClean="0">
                          <a:effectLst/>
                        </a:rPr>
                        <a:t>Contributors: ESRF, XFEL.EU, ELI </a:t>
                      </a:r>
                      <a:endParaRPr lang="is-IS" sz="1300" dirty="0">
                        <a:effectLst/>
                      </a:endParaRPr>
                    </a:p>
                  </a:txBody>
                  <a:tcPr marL="125811" marR="125811" marT="58067" marB="58067" anchor="ctr">
                    <a:lnL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743256">
                <a:tc>
                  <a:txBody>
                    <a:bodyPr/>
                    <a:lstStyle/>
                    <a:p>
                      <a:r>
                        <a:rPr lang="nb-NO" sz="1300" dirty="0" smtClean="0">
                          <a:effectLst/>
                        </a:rPr>
                        <a:t>T5.4</a:t>
                      </a:r>
                      <a:endParaRPr lang="nb-NO" sz="1300" dirty="0">
                        <a:effectLst/>
                      </a:endParaRPr>
                    </a:p>
                  </a:txBody>
                  <a:tcPr marL="125811" marR="125811" marT="58067" marB="58067" anchor="ctr">
                    <a:lnL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effectLst/>
                        </a:rPr>
                        <a:t>Simulation of signal generation including radiation-matter interaction</a:t>
                      </a:r>
                      <a:endParaRPr lang="en-US" sz="1300" dirty="0">
                        <a:effectLst/>
                      </a:endParaRPr>
                    </a:p>
                  </a:txBody>
                  <a:tcPr marL="125811" marR="125811" marT="58067" marB="58067" anchor="ctr">
                    <a:lnL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s-IS" sz="1300" dirty="0" smtClean="0">
                          <a:effectLst/>
                        </a:rPr>
                        <a:t>M25</a:t>
                      </a:r>
                      <a:r>
                        <a:rPr lang="is-IS" sz="1300" baseline="0" dirty="0" smtClean="0">
                          <a:effectLst/>
                        </a:rPr>
                        <a:t> </a:t>
                      </a:r>
                      <a:r>
                        <a:rPr lang="mr-IN" altLang="zh-CN" sz="1300" dirty="0" smtClean="0">
                          <a:effectLst/>
                        </a:rPr>
                        <a:t>–</a:t>
                      </a:r>
                      <a:r>
                        <a:rPr lang="is-IS" sz="1300" baseline="0" dirty="0" smtClean="0">
                          <a:effectLst/>
                        </a:rPr>
                        <a:t> M48</a:t>
                      </a:r>
                      <a:endParaRPr lang="is-IS" sz="1300" dirty="0">
                        <a:effectLst/>
                      </a:endParaRPr>
                    </a:p>
                  </a:txBody>
                  <a:tcPr marL="125811" marR="125811" marT="58067" marB="58067" anchor="ctr">
                    <a:lnL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effectLst/>
                        </a:rPr>
                        <a:t>Lead: ESS</a:t>
                      </a:r>
                    </a:p>
                    <a:p>
                      <a:r>
                        <a:rPr lang="en-US" sz="1300" dirty="0" smtClean="0">
                          <a:effectLst/>
                        </a:rPr>
                        <a:t>Contributors: ILL, XFEL.EU, ELI, CERIC-ERIC</a:t>
                      </a:r>
                      <a:endParaRPr lang="is-IS" sz="1300" dirty="0">
                        <a:effectLst/>
                      </a:endParaRPr>
                    </a:p>
                  </a:txBody>
                  <a:tcPr marL="125811" marR="125811" marT="58067" marB="58067" anchor="ctr">
                    <a:lnL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</a:tr>
              <a:tr h="743256">
                <a:tc>
                  <a:txBody>
                    <a:bodyPr/>
                    <a:lstStyle/>
                    <a:p>
                      <a:r>
                        <a:rPr lang="nb-NO" sz="1300" dirty="0" smtClean="0">
                          <a:effectLst/>
                        </a:rPr>
                        <a:t>T5.5</a:t>
                      </a:r>
                      <a:endParaRPr lang="nb-NO" sz="1300" dirty="0">
                        <a:effectLst/>
                      </a:endParaRPr>
                    </a:p>
                  </a:txBody>
                  <a:tcPr marL="125811" marR="125811" marT="58067" marB="58067" anchor="ctr">
                    <a:lnL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effectLst/>
                        </a:rPr>
                        <a:t> Integrated simulation data workflows </a:t>
                      </a:r>
                      <a:endParaRPr lang="en-US" sz="1300" dirty="0">
                        <a:effectLst/>
                      </a:endParaRPr>
                    </a:p>
                  </a:txBody>
                  <a:tcPr marL="125811" marR="125811" marT="58067" marB="58067" anchor="ctr">
                    <a:lnL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mr-IN" sz="1300" dirty="0" smtClean="0">
                          <a:effectLst/>
                        </a:rPr>
                        <a:t>M37</a:t>
                      </a:r>
                      <a:r>
                        <a:rPr lang="en-US" sz="1300" dirty="0" smtClean="0">
                          <a:effectLst/>
                        </a:rPr>
                        <a:t> </a:t>
                      </a:r>
                      <a:r>
                        <a:rPr lang="mr-IN" altLang="zh-CN" sz="1300" dirty="0" smtClean="0">
                          <a:effectLst/>
                        </a:rPr>
                        <a:t>–</a:t>
                      </a:r>
                      <a:r>
                        <a:rPr lang="en-US" sz="1300" dirty="0" smtClean="0">
                          <a:effectLst/>
                        </a:rPr>
                        <a:t> </a:t>
                      </a:r>
                      <a:r>
                        <a:rPr lang="mr-IN" sz="1300" dirty="0" smtClean="0">
                          <a:effectLst/>
                        </a:rPr>
                        <a:t>M48</a:t>
                      </a:r>
                      <a:endParaRPr lang="is-IS" sz="1300" dirty="0">
                        <a:effectLst/>
                      </a:endParaRPr>
                    </a:p>
                  </a:txBody>
                  <a:tcPr marL="125811" marR="125811" marT="58067" marB="58067" anchor="ctr">
                    <a:lnL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effectLst/>
                        </a:rPr>
                        <a:t>Lead : </a:t>
                      </a:r>
                      <a:r>
                        <a:rPr lang="en-US" sz="1300" dirty="0" err="1" smtClean="0">
                          <a:effectLst/>
                        </a:rPr>
                        <a:t>EuXFEL</a:t>
                      </a:r>
                      <a:r>
                        <a:rPr lang="en-US" sz="1300" dirty="0" smtClean="0">
                          <a:effectLst/>
                        </a:rPr>
                        <a:t> </a:t>
                      </a:r>
                    </a:p>
                    <a:p>
                      <a:r>
                        <a:rPr lang="en-US" sz="1300" dirty="0" smtClean="0">
                          <a:effectLst/>
                        </a:rPr>
                        <a:t>Contributors: ESRF, ILL, ESS, CERIC-ERIC</a:t>
                      </a:r>
                      <a:endParaRPr lang="is-IS" sz="1300" dirty="0">
                        <a:effectLst/>
                      </a:endParaRPr>
                    </a:p>
                  </a:txBody>
                  <a:tcPr marL="125811" marR="125811" marT="58067" marB="58067" anchor="ctr">
                    <a:lnL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55020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Where are we now - Milestones</a:t>
            </a:r>
            <a:endParaRPr kumimoji="1" lang="zh-CN" alt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420613"/>
              </p:ext>
            </p:extLst>
          </p:nvPr>
        </p:nvGraphicFramePr>
        <p:xfrm>
          <a:off x="611189" y="1810703"/>
          <a:ext cx="10065810" cy="3889376"/>
        </p:xfrm>
        <a:graphic>
          <a:graphicData uri="http://schemas.openxmlformats.org/drawingml/2006/table">
            <a:tbl>
              <a:tblPr/>
              <a:tblGrid>
                <a:gridCol w="1677635"/>
                <a:gridCol w="2598136"/>
                <a:gridCol w="579120"/>
                <a:gridCol w="670560"/>
                <a:gridCol w="2862724"/>
                <a:gridCol w="1677635"/>
              </a:tblGrid>
              <a:tr h="383460">
                <a:tc>
                  <a:txBody>
                    <a:bodyPr/>
                    <a:lstStyle/>
                    <a:p>
                      <a:r>
                        <a:rPr lang="it-IT" sz="1300" b="1">
                          <a:effectLst/>
                        </a:rPr>
                        <a:t>No.</a:t>
                      </a:r>
                    </a:p>
                  </a:txBody>
                  <a:tcPr marL="148362" marR="148362" marT="68475" marB="68475" anchor="ctr">
                    <a:lnL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b="1">
                          <a:effectLst/>
                        </a:rPr>
                        <a:t>Title</a:t>
                      </a:r>
                    </a:p>
                  </a:txBody>
                  <a:tcPr marL="148362" marR="148362" marT="68475" marB="68475" anchor="ctr">
                    <a:lnL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b="1">
                          <a:effectLst/>
                        </a:rPr>
                        <a:t>WP</a:t>
                      </a:r>
                    </a:p>
                  </a:txBody>
                  <a:tcPr marL="148362" marR="148362" marT="68475" marB="68475" anchor="ctr">
                    <a:lnL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b="1">
                          <a:effectLst/>
                        </a:rPr>
                        <a:t>Due</a:t>
                      </a:r>
                    </a:p>
                  </a:txBody>
                  <a:tcPr marL="148362" marR="148362" marT="68475" marB="68475" anchor="ctr">
                    <a:lnL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b="1" dirty="0">
                          <a:effectLst/>
                        </a:rPr>
                        <a:t>Verification</a:t>
                      </a:r>
                    </a:p>
                  </a:txBody>
                  <a:tcPr marL="148362" marR="148362" marT="68475" marB="68475" anchor="ctr">
                    <a:lnL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b="1" dirty="0" smtClean="0">
                          <a:effectLst/>
                        </a:rPr>
                        <a:t>Status</a:t>
                      </a:r>
                      <a:endParaRPr lang="en-US" sz="1300" b="1" dirty="0">
                        <a:effectLst/>
                      </a:endParaRPr>
                    </a:p>
                  </a:txBody>
                  <a:tcPr marL="148362" marR="148362" marT="68475" marB="68475" anchor="ctr">
                    <a:lnL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876479">
                <a:tc>
                  <a:txBody>
                    <a:bodyPr/>
                    <a:lstStyle/>
                    <a:p>
                      <a:r>
                        <a:rPr lang="nb-NO" sz="1300" dirty="0">
                          <a:solidFill>
                            <a:srgbClr val="C00000"/>
                          </a:solidFill>
                          <a:effectLst/>
                        </a:rPr>
                        <a:t>MS5.1</a:t>
                      </a:r>
                    </a:p>
                  </a:txBody>
                  <a:tcPr marL="148362" marR="148362" marT="68475" marB="68475" anchor="ctr">
                    <a:lnL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>
                          <a:solidFill>
                            <a:srgbClr val="C00000"/>
                          </a:solidFill>
                          <a:effectLst/>
                        </a:rPr>
                        <a:t>Simulation codes in </a:t>
                      </a:r>
                      <a:r>
                        <a:rPr lang="en-US" sz="1300" dirty="0" err="1">
                          <a:solidFill>
                            <a:srgbClr val="C00000"/>
                          </a:solidFill>
                          <a:effectLst/>
                        </a:rPr>
                        <a:t>PaNData</a:t>
                      </a:r>
                      <a:r>
                        <a:rPr lang="en-US" sz="1300" dirty="0">
                          <a:solidFill>
                            <a:srgbClr val="C00000"/>
                          </a:solidFill>
                          <a:effectLst/>
                        </a:rPr>
                        <a:t> Software Catalog</a:t>
                      </a:r>
                    </a:p>
                  </a:txBody>
                  <a:tcPr marL="148362" marR="148362" marT="68475" marB="68475" anchor="ctr">
                    <a:lnL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300">
                          <a:solidFill>
                            <a:srgbClr val="C00000"/>
                          </a:solidFill>
                          <a:effectLst/>
                        </a:rPr>
                        <a:t>5</a:t>
                      </a:r>
                    </a:p>
                  </a:txBody>
                  <a:tcPr marL="148362" marR="148362" marT="68475" marB="68475" anchor="ctr">
                    <a:lnL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300" dirty="0">
                          <a:solidFill>
                            <a:srgbClr val="C00000"/>
                          </a:solidFill>
                          <a:effectLst/>
                        </a:rPr>
                        <a:t>M6</a:t>
                      </a:r>
                    </a:p>
                  </a:txBody>
                  <a:tcPr marL="148362" marR="148362" marT="68475" marB="68475" anchor="ctr">
                    <a:lnL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err="1">
                          <a:solidFill>
                            <a:srgbClr val="C00000"/>
                          </a:solidFill>
                          <a:effectLst/>
                        </a:rPr>
                        <a:t>PaNData</a:t>
                      </a:r>
                      <a:r>
                        <a:rPr lang="en-US" sz="1300" dirty="0">
                          <a:solidFill>
                            <a:srgbClr val="C00000"/>
                          </a:solidFill>
                          <a:effectLst/>
                        </a:rPr>
                        <a:t> software catalog website</a:t>
                      </a:r>
                    </a:p>
                  </a:txBody>
                  <a:tcPr marL="148362" marR="148362" marT="68475" marB="68475" anchor="ctr">
                    <a:lnL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solidFill>
                            <a:srgbClr val="C00000"/>
                          </a:solidFill>
                          <a:effectLst/>
                        </a:rPr>
                        <a:t>Done</a:t>
                      </a:r>
                    </a:p>
                  </a:txBody>
                  <a:tcPr marL="148362" marR="148362" marT="68475" marB="68475" anchor="ctr">
                    <a:lnL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876479">
                <a:tc>
                  <a:txBody>
                    <a:bodyPr/>
                    <a:lstStyle/>
                    <a:p>
                      <a:r>
                        <a:rPr lang="nb-NO" sz="1300">
                          <a:effectLst/>
                        </a:rPr>
                        <a:t>MS5.2</a:t>
                      </a:r>
                    </a:p>
                  </a:txBody>
                  <a:tcPr marL="148362" marR="148362" marT="68475" marB="68475" anchor="ctr">
                    <a:lnL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>
                          <a:effectLst/>
                        </a:rPr>
                        <a:t>Demonstration of simulation services</a:t>
                      </a:r>
                    </a:p>
                  </a:txBody>
                  <a:tcPr marL="148362" marR="148362" marT="68475" marB="68475" anchor="ctr">
                    <a:lnL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300">
                          <a:effectLst/>
                        </a:rPr>
                        <a:t>5</a:t>
                      </a:r>
                    </a:p>
                  </a:txBody>
                  <a:tcPr marL="148362" marR="148362" marT="68475" marB="68475" anchor="ctr">
                    <a:lnL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s-IS" sz="1300">
                          <a:effectLst/>
                        </a:rPr>
                        <a:t>M24</a:t>
                      </a:r>
                    </a:p>
                  </a:txBody>
                  <a:tcPr marL="148362" marR="148362" marT="68475" marB="68475" anchor="ctr">
                    <a:lnL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>
                          <a:effectLst/>
                        </a:rPr>
                        <a:t>Written report</a:t>
                      </a:r>
                    </a:p>
                  </a:txBody>
                  <a:tcPr marL="148362" marR="148362" marT="68475" marB="68475" anchor="ctr">
                    <a:lnL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>
                        <a:effectLst/>
                      </a:endParaRPr>
                    </a:p>
                  </a:txBody>
                  <a:tcPr marL="148362" marR="148362" marT="68475" marB="68475" anchor="ctr">
                    <a:lnL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</a:tr>
              <a:tr h="876479">
                <a:tc>
                  <a:txBody>
                    <a:bodyPr/>
                    <a:lstStyle/>
                    <a:p>
                      <a:r>
                        <a:rPr lang="nb-NO" sz="1300">
                          <a:effectLst/>
                        </a:rPr>
                        <a:t>MS5.3</a:t>
                      </a:r>
                    </a:p>
                  </a:txBody>
                  <a:tcPr marL="148362" marR="148362" marT="68475" marB="68475" anchor="ctr">
                    <a:lnL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>
                          <a:effectLst/>
                        </a:rPr>
                        <a:t>VINYL software release</a:t>
                      </a:r>
                    </a:p>
                  </a:txBody>
                  <a:tcPr marL="148362" marR="148362" marT="68475" marB="68475" anchor="ctr">
                    <a:lnL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300">
                          <a:effectLst/>
                        </a:rPr>
                        <a:t>5</a:t>
                      </a:r>
                    </a:p>
                  </a:txBody>
                  <a:tcPr marL="148362" marR="148362" marT="68475" marB="68475" anchor="ctr">
                    <a:lnL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s-IS" sz="1300">
                          <a:effectLst/>
                        </a:rPr>
                        <a:t>M42</a:t>
                      </a:r>
                    </a:p>
                  </a:txBody>
                  <a:tcPr marL="148362" marR="148362" marT="68475" marB="68475" anchor="ctr">
                    <a:lnL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>
                          <a:effectLst/>
                        </a:rPr>
                        <a:t>Software released via open source repository</a:t>
                      </a:r>
                    </a:p>
                  </a:txBody>
                  <a:tcPr marL="148362" marR="148362" marT="68475" marB="68475" anchor="ctr">
                    <a:lnL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>
                        <a:effectLst/>
                      </a:endParaRPr>
                    </a:p>
                  </a:txBody>
                  <a:tcPr marL="148362" marR="148362" marT="68475" marB="68475" anchor="ctr">
                    <a:lnL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876479">
                <a:tc>
                  <a:txBody>
                    <a:bodyPr/>
                    <a:lstStyle/>
                    <a:p>
                      <a:r>
                        <a:rPr lang="nb-NO" sz="1300">
                          <a:effectLst/>
                        </a:rPr>
                        <a:t>MS5.4</a:t>
                      </a:r>
                    </a:p>
                  </a:txBody>
                  <a:tcPr marL="148362" marR="148362" marT="68475" marB="68475" anchor="ctr">
                    <a:lnL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>
                          <a:effectLst/>
                        </a:rPr>
                        <a:t>Validation of simulation services</a:t>
                      </a:r>
                    </a:p>
                  </a:txBody>
                  <a:tcPr marL="148362" marR="148362" marT="68475" marB="68475" anchor="ctr">
                    <a:lnL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300" dirty="0">
                          <a:effectLst/>
                        </a:rPr>
                        <a:t>4,5</a:t>
                      </a:r>
                    </a:p>
                  </a:txBody>
                  <a:tcPr marL="148362" marR="148362" marT="68475" marB="68475" anchor="ctr">
                    <a:lnL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s-IS" sz="1300">
                          <a:effectLst/>
                        </a:rPr>
                        <a:t>M48</a:t>
                      </a:r>
                    </a:p>
                  </a:txBody>
                  <a:tcPr marL="148362" marR="148362" marT="68475" marB="68475" anchor="ctr">
                    <a:lnL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>
                          <a:effectLst/>
                        </a:rPr>
                        <a:t>Written report</a:t>
                      </a:r>
                    </a:p>
                  </a:txBody>
                  <a:tcPr marL="148362" marR="148362" marT="68475" marB="68475" anchor="ctr">
                    <a:lnL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>
                        <a:effectLst/>
                      </a:endParaRPr>
                    </a:p>
                  </a:txBody>
                  <a:tcPr marL="148362" marR="148362" marT="68475" marB="68475" anchor="ctr">
                    <a:lnL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83064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Where are we now </a:t>
            </a:r>
            <a:r>
              <a:rPr kumimoji="1" lang="en-US" altLang="zh-CN" dirty="0"/>
              <a:t>- Deliverables</a:t>
            </a:r>
            <a:endParaRPr kumimoji="1" lang="zh-CN" alt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6969334"/>
              </p:ext>
            </p:extLst>
          </p:nvPr>
        </p:nvGraphicFramePr>
        <p:xfrm>
          <a:off x="611187" y="1810703"/>
          <a:ext cx="10524172" cy="3942327"/>
        </p:xfrm>
        <a:graphic>
          <a:graphicData uri="http://schemas.openxmlformats.org/drawingml/2006/table">
            <a:tbl>
              <a:tblPr/>
              <a:tblGrid>
                <a:gridCol w="953453"/>
                <a:gridCol w="3789924"/>
                <a:gridCol w="743894"/>
                <a:gridCol w="3175797"/>
                <a:gridCol w="1861104"/>
              </a:tblGrid>
              <a:tr h="383460">
                <a:tc>
                  <a:txBody>
                    <a:bodyPr/>
                    <a:lstStyle/>
                    <a:p>
                      <a:r>
                        <a:rPr lang="it-IT" sz="1300" b="1">
                          <a:effectLst/>
                        </a:rPr>
                        <a:t>No.</a:t>
                      </a:r>
                    </a:p>
                  </a:txBody>
                  <a:tcPr marL="148362" marR="148362" marT="68475" marB="68475" anchor="ctr">
                    <a:lnL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b="1">
                          <a:effectLst/>
                        </a:rPr>
                        <a:t>Title</a:t>
                      </a:r>
                    </a:p>
                  </a:txBody>
                  <a:tcPr marL="148362" marR="148362" marT="68475" marB="68475" anchor="ctr">
                    <a:lnL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b="1" dirty="0">
                          <a:effectLst/>
                        </a:rPr>
                        <a:t>Due</a:t>
                      </a:r>
                    </a:p>
                  </a:txBody>
                  <a:tcPr marL="148362" marR="148362" marT="68475" marB="68475" anchor="ctr">
                    <a:lnL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b="1" dirty="0">
                          <a:effectLst/>
                        </a:rPr>
                        <a:t>Verification</a:t>
                      </a:r>
                    </a:p>
                  </a:txBody>
                  <a:tcPr marL="148362" marR="148362" marT="68475" marB="68475" anchor="ctr">
                    <a:lnL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b="1" dirty="0" smtClean="0">
                          <a:effectLst/>
                        </a:rPr>
                        <a:t>Status</a:t>
                      </a:r>
                      <a:endParaRPr lang="en-US" sz="1300" b="1" dirty="0">
                        <a:effectLst/>
                      </a:endParaRPr>
                    </a:p>
                  </a:txBody>
                  <a:tcPr marL="148362" marR="148362" marT="68475" marB="68475" anchor="ctr">
                    <a:lnL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876479">
                <a:tc>
                  <a:txBody>
                    <a:bodyPr/>
                    <a:lstStyle/>
                    <a:p>
                      <a:r>
                        <a:rPr lang="nb-NO" sz="1300" b="0" dirty="0" smtClean="0">
                          <a:solidFill>
                            <a:srgbClr val="C00000"/>
                          </a:solidFill>
                          <a:effectLst/>
                        </a:rPr>
                        <a:t>D5.1</a:t>
                      </a:r>
                      <a:endParaRPr lang="nb-NO" sz="1300" b="0" dirty="0">
                        <a:solidFill>
                          <a:srgbClr val="C00000"/>
                        </a:solidFill>
                        <a:effectLst/>
                      </a:endParaRPr>
                    </a:p>
                  </a:txBody>
                  <a:tcPr marL="148362" marR="148362" marT="68475" marB="68475" anchor="ctr">
                    <a:lnL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b="0" dirty="0" smtClean="0">
                          <a:solidFill>
                            <a:srgbClr val="C00000"/>
                          </a:solidFill>
                          <a:effectLst/>
                        </a:rPr>
                        <a:t>Prototype simulation data formats as </a:t>
                      </a:r>
                      <a:r>
                        <a:rPr lang="en-US" sz="1300" b="0" dirty="0" err="1" smtClean="0">
                          <a:solidFill>
                            <a:srgbClr val="C00000"/>
                          </a:solidFill>
                          <a:effectLst/>
                        </a:rPr>
                        <a:t>openPMD</a:t>
                      </a:r>
                      <a:r>
                        <a:rPr lang="en-US" sz="1300" b="0" dirty="0" smtClean="0">
                          <a:solidFill>
                            <a:srgbClr val="C00000"/>
                          </a:solidFill>
                          <a:effectLst/>
                        </a:rPr>
                        <a:t> domain specific extensions including example datasets</a:t>
                      </a:r>
                      <a:endParaRPr lang="en-US" sz="1300" b="0" dirty="0">
                        <a:solidFill>
                          <a:srgbClr val="C00000"/>
                        </a:solidFill>
                        <a:effectLst/>
                      </a:endParaRPr>
                    </a:p>
                  </a:txBody>
                  <a:tcPr marL="148362" marR="148362" marT="68475" marB="68475" anchor="ctr">
                    <a:lnL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300" b="0" dirty="0" smtClean="0">
                          <a:solidFill>
                            <a:srgbClr val="C00000"/>
                          </a:solidFill>
                          <a:effectLst/>
                        </a:rPr>
                        <a:t>M12</a:t>
                      </a:r>
                      <a:endParaRPr lang="en-US" altLang="zh-CN" sz="1300" b="0" dirty="0">
                        <a:solidFill>
                          <a:srgbClr val="C00000"/>
                        </a:solidFill>
                        <a:effectLst/>
                      </a:endParaRPr>
                    </a:p>
                  </a:txBody>
                  <a:tcPr marL="148362" marR="148362" marT="68475" marB="68475" anchor="ctr">
                    <a:lnL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b="0" dirty="0" smtClean="0">
                          <a:solidFill>
                            <a:srgbClr val="C00000"/>
                          </a:solidFill>
                          <a:effectLst/>
                        </a:rPr>
                        <a:t>Written report</a:t>
                      </a:r>
                    </a:p>
                  </a:txBody>
                  <a:tcPr marL="148362" marR="148362" marT="68475" marB="68475" anchor="ctr">
                    <a:lnL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b="0" dirty="0" smtClean="0">
                          <a:solidFill>
                            <a:srgbClr val="C00000"/>
                          </a:solidFill>
                          <a:effectLst/>
                        </a:rPr>
                        <a:t>Draft for 1</a:t>
                      </a:r>
                      <a:r>
                        <a:rPr lang="en-US" sz="1300" b="0" baseline="30000" dirty="0" smtClean="0">
                          <a:solidFill>
                            <a:srgbClr val="C00000"/>
                          </a:solidFill>
                          <a:effectLst/>
                        </a:rPr>
                        <a:t>st</a:t>
                      </a:r>
                      <a:r>
                        <a:rPr lang="en-US" sz="1300" b="0" dirty="0" smtClean="0">
                          <a:solidFill>
                            <a:srgbClr val="C00000"/>
                          </a:solidFill>
                          <a:effectLst/>
                        </a:rPr>
                        <a:t> review</a:t>
                      </a:r>
                    </a:p>
                  </a:txBody>
                  <a:tcPr marL="148362" marR="148362" marT="68475" marB="68475" anchor="ctr">
                    <a:lnL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876479">
                <a:tc>
                  <a:txBody>
                    <a:bodyPr/>
                    <a:lstStyle/>
                    <a:p>
                      <a:r>
                        <a:rPr lang="nb-NO" altLang="zh-CN" sz="1300" b="0" dirty="0" smtClean="0">
                          <a:solidFill>
                            <a:srgbClr val="C00000"/>
                          </a:solidFill>
                          <a:effectLst/>
                        </a:rPr>
                        <a:t>D5.2</a:t>
                      </a:r>
                      <a:endParaRPr lang="nb-NO" altLang="zh-CN" sz="1300" b="0" dirty="0">
                        <a:solidFill>
                          <a:srgbClr val="C00000"/>
                        </a:solidFill>
                        <a:effectLst/>
                      </a:endParaRPr>
                    </a:p>
                  </a:txBody>
                  <a:tcPr marL="148362" marR="148362" marT="68475" marB="68475" anchor="ctr">
                    <a:lnL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b="0" dirty="0" smtClean="0">
                          <a:solidFill>
                            <a:srgbClr val="C00000"/>
                          </a:solidFill>
                          <a:effectLst/>
                        </a:rPr>
                        <a:t>Release of documented simulation APIs</a:t>
                      </a:r>
                      <a:endParaRPr lang="en-US" sz="1300" b="0" dirty="0">
                        <a:solidFill>
                          <a:srgbClr val="C00000"/>
                        </a:solidFill>
                        <a:effectLst/>
                      </a:endParaRPr>
                    </a:p>
                  </a:txBody>
                  <a:tcPr marL="148362" marR="148362" marT="68475" marB="68475" anchor="ctr">
                    <a:lnL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s-IS" sz="1300" b="0" dirty="0">
                          <a:solidFill>
                            <a:srgbClr val="C00000"/>
                          </a:solidFill>
                          <a:effectLst/>
                        </a:rPr>
                        <a:t>M24</a:t>
                      </a:r>
                    </a:p>
                  </a:txBody>
                  <a:tcPr marL="148362" marR="148362" marT="68475" marB="68475" anchor="ctr">
                    <a:lnL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b="0" dirty="0" smtClean="0">
                          <a:solidFill>
                            <a:srgbClr val="C00000"/>
                          </a:solidFill>
                          <a:effectLst/>
                        </a:rPr>
                        <a:t>Software</a:t>
                      </a:r>
                      <a:endParaRPr lang="en-US" sz="1300" b="0" dirty="0">
                        <a:solidFill>
                          <a:srgbClr val="C00000"/>
                        </a:solidFill>
                        <a:effectLst/>
                      </a:endParaRPr>
                    </a:p>
                  </a:txBody>
                  <a:tcPr marL="148362" marR="148362" marT="68475" marB="68475" anchor="ctr">
                    <a:lnL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b="0" dirty="0" smtClean="0">
                          <a:solidFill>
                            <a:srgbClr val="C00000"/>
                          </a:solidFill>
                          <a:effectLst/>
                        </a:rPr>
                        <a:t>Working on </a:t>
                      </a:r>
                      <a:endParaRPr lang="en-US" sz="1300" b="0" dirty="0">
                        <a:solidFill>
                          <a:srgbClr val="C00000"/>
                        </a:solidFill>
                        <a:effectLst/>
                      </a:endParaRPr>
                    </a:p>
                  </a:txBody>
                  <a:tcPr marL="148362" marR="148362" marT="68475" marB="68475" anchor="ctr">
                    <a:lnL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</a:tr>
              <a:tr h="876479">
                <a:tc>
                  <a:txBody>
                    <a:bodyPr/>
                    <a:lstStyle/>
                    <a:p>
                      <a:r>
                        <a:rPr lang="nb-NO" altLang="zh-CN" sz="1300" b="0" dirty="0" smtClean="0">
                          <a:solidFill>
                            <a:schemeClr val="tx1"/>
                          </a:solidFill>
                          <a:effectLst/>
                        </a:rPr>
                        <a:t>D5.3</a:t>
                      </a:r>
                      <a:endParaRPr lang="nb-NO" altLang="zh-CN" sz="1300" b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48362" marR="148362" marT="68475" marB="68475" anchor="ctr">
                    <a:lnL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b="0" dirty="0" smtClean="0">
                          <a:effectLst/>
                        </a:rPr>
                        <a:t>Repository of documented </a:t>
                      </a:r>
                      <a:r>
                        <a:rPr lang="en-US" sz="1300" b="0" dirty="0" err="1" smtClean="0">
                          <a:effectLst/>
                        </a:rPr>
                        <a:t>jupyter</a:t>
                      </a:r>
                      <a:r>
                        <a:rPr lang="en-US" sz="1300" b="0" dirty="0" smtClean="0">
                          <a:effectLst/>
                        </a:rPr>
                        <a:t> notebooks and </a:t>
                      </a:r>
                      <a:r>
                        <a:rPr lang="en-US" sz="1300" b="0" dirty="0" err="1" smtClean="0">
                          <a:effectLst/>
                        </a:rPr>
                        <a:t>Oasys</a:t>
                      </a:r>
                      <a:r>
                        <a:rPr lang="en-US" sz="1300" b="0" dirty="0" smtClean="0">
                          <a:effectLst/>
                        </a:rPr>
                        <a:t> canvases showcasing simulation tasks executable via </a:t>
                      </a:r>
                      <a:r>
                        <a:rPr lang="en-US" sz="1300" b="0" dirty="0" err="1" smtClean="0">
                          <a:effectLst/>
                        </a:rPr>
                        <a:t>JupyterHub</a:t>
                      </a:r>
                      <a:r>
                        <a:rPr lang="en-US" sz="1300" b="0" dirty="0" smtClean="0">
                          <a:effectLst/>
                        </a:rPr>
                        <a:t> or remote desktop.</a:t>
                      </a:r>
                      <a:endParaRPr lang="en-US" sz="1300" b="0" dirty="0">
                        <a:effectLst/>
                      </a:endParaRPr>
                    </a:p>
                  </a:txBody>
                  <a:tcPr marL="148362" marR="148362" marT="68475" marB="68475" anchor="ctr">
                    <a:lnL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s-IS" sz="1300" b="0" dirty="0">
                          <a:effectLst/>
                        </a:rPr>
                        <a:t>M42</a:t>
                      </a:r>
                    </a:p>
                  </a:txBody>
                  <a:tcPr marL="148362" marR="148362" marT="68475" marB="68475" anchor="ctr">
                    <a:lnL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b="0" dirty="0" smtClean="0">
                          <a:effectLst/>
                        </a:rPr>
                        <a:t>Software</a:t>
                      </a:r>
                      <a:endParaRPr lang="en-US" sz="1300" b="0" dirty="0">
                        <a:effectLst/>
                      </a:endParaRPr>
                    </a:p>
                  </a:txBody>
                  <a:tcPr marL="148362" marR="148362" marT="68475" marB="68475" anchor="ctr">
                    <a:lnL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300" b="0" dirty="0" smtClean="0">
                          <a:effectLst/>
                        </a:rPr>
                        <a:t>Start</a:t>
                      </a:r>
                      <a:r>
                        <a:rPr lang="en-US" altLang="zh-CN" sz="1300" b="0" baseline="0" dirty="0" smtClean="0">
                          <a:effectLst/>
                        </a:rPr>
                        <a:t> after D5.2</a:t>
                      </a:r>
                      <a:endParaRPr lang="en-US" altLang="zh-CN" sz="1300" b="0" dirty="0" smtClean="0">
                        <a:effectLst/>
                      </a:endParaRPr>
                    </a:p>
                  </a:txBody>
                  <a:tcPr marL="148362" marR="148362" marT="68475" marB="68475" anchor="ctr">
                    <a:lnL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876479">
                <a:tc>
                  <a:txBody>
                    <a:bodyPr/>
                    <a:lstStyle/>
                    <a:p>
                      <a:r>
                        <a:rPr lang="nb-NO" altLang="zh-CN" sz="1300" b="0" dirty="0" smtClean="0">
                          <a:solidFill>
                            <a:schemeClr val="tx1"/>
                          </a:solidFill>
                          <a:effectLst/>
                        </a:rPr>
                        <a:t>D5.4</a:t>
                      </a:r>
                      <a:endParaRPr lang="nb-NO" altLang="zh-CN" sz="1300" b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48362" marR="148362" marT="68475" marB="68475" anchor="ctr">
                    <a:lnL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b="0" dirty="0" smtClean="0">
                          <a:effectLst/>
                        </a:rPr>
                        <a:t>VINYL software tested, documented, and released, including integration into interactive data analysis workflow with feedback loop.</a:t>
                      </a:r>
                      <a:endParaRPr lang="en-US" sz="1300" b="0" dirty="0">
                        <a:effectLst/>
                      </a:endParaRPr>
                    </a:p>
                  </a:txBody>
                  <a:tcPr marL="148362" marR="148362" marT="68475" marB="68475" anchor="ctr">
                    <a:lnL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s-IS" sz="1300" b="0">
                          <a:effectLst/>
                        </a:rPr>
                        <a:t>M48</a:t>
                      </a:r>
                    </a:p>
                  </a:txBody>
                  <a:tcPr marL="148362" marR="148362" marT="68475" marB="68475" anchor="ctr">
                    <a:lnL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b="0" dirty="0">
                          <a:effectLst/>
                        </a:rPr>
                        <a:t>Written </a:t>
                      </a:r>
                      <a:r>
                        <a:rPr lang="en-US" sz="1300" b="0" dirty="0" smtClean="0">
                          <a:effectLst/>
                        </a:rPr>
                        <a:t>report + </a:t>
                      </a:r>
                      <a:r>
                        <a:rPr lang="en-US" altLang="zh-CN" sz="1300" b="0" dirty="0" smtClean="0">
                          <a:effectLst/>
                        </a:rPr>
                        <a:t>Software</a:t>
                      </a:r>
                      <a:endParaRPr lang="en-US" sz="1300" b="0" dirty="0">
                        <a:effectLst/>
                      </a:endParaRPr>
                    </a:p>
                  </a:txBody>
                  <a:tcPr marL="148362" marR="148362" marT="68475" marB="68475" anchor="ctr">
                    <a:lnL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300" b="0" dirty="0" smtClean="0">
                          <a:effectLst/>
                        </a:rPr>
                        <a:t>Start</a:t>
                      </a:r>
                      <a:r>
                        <a:rPr lang="en-US" altLang="zh-CN" sz="1300" b="0" baseline="0" dirty="0" smtClean="0">
                          <a:effectLst/>
                        </a:rPr>
                        <a:t> after integration</a:t>
                      </a:r>
                      <a:endParaRPr lang="en-US" altLang="zh-CN" sz="1300" b="0" dirty="0" smtClean="0">
                        <a:effectLst/>
                      </a:endParaRPr>
                    </a:p>
                  </a:txBody>
                  <a:tcPr marL="148362" marR="148362" marT="68475" marB="68475" anchor="ctr">
                    <a:lnL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73634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483394" y="323850"/>
            <a:ext cx="7408863" cy="596900"/>
          </a:xfrm>
          <a:ln/>
        </p:spPr>
        <p:txBody>
          <a:bodyPr vert="horz" lIns="72000" tIns="45720" rIns="91440" bIns="0" rtlCol="0" anchor="b" anchorCtr="0">
            <a:noAutofit/>
          </a:bodyPr>
          <a:lstStyle/>
          <a:p>
            <a: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</a:tabLst>
            </a:pPr>
            <a:r>
              <a:rPr lang="en-US" altLang="zh-CN" sz="2400" dirty="0"/>
              <a:t>The </a:t>
            </a:r>
            <a:r>
              <a:rPr lang="en-US" altLang="zh-CN" sz="2400" dirty="0" err="1"/>
              <a:t>openPMD</a:t>
            </a:r>
            <a:r>
              <a:rPr lang="en-US" altLang="zh-CN" sz="2400" dirty="0"/>
              <a:t> </a:t>
            </a:r>
            <a:r>
              <a:rPr lang="en-US" altLang="zh-CN" sz="2400" dirty="0" smtClean="0"/>
              <a:t>standard</a:t>
            </a:r>
            <a:endParaRPr lang="en-US" altLang="zh-CN" sz="2400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2064" y="917575"/>
            <a:ext cx="2185987" cy="523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18435" name="Text Box 3"/>
          <p:cNvSpPr txBox="1">
            <a:spLocks noChangeArrowheads="1"/>
          </p:cNvSpPr>
          <p:nvPr/>
        </p:nvSpPr>
        <p:spPr bwMode="auto">
          <a:xfrm>
            <a:off x="1909764" y="1527176"/>
            <a:ext cx="4022725" cy="4441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59224" rIns="90000" bIns="45000"/>
          <a:lstStyle>
            <a:lvl1pPr marL="215900" indent="-215900"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1pPr>
            <a:lvl2pPr marL="431800" indent="-215900"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9pPr>
          </a:lstStyle>
          <a:p>
            <a:pPr>
              <a:buSzPct val="45000"/>
              <a:buFont typeface="Wingdings" charset="2"/>
              <a:buChar char=""/>
            </a:pPr>
            <a:r>
              <a:rPr lang="en-US" altLang="zh-CN" sz="1600" dirty="0"/>
              <a:t>Standardized hierarchical organization of (meta)data for fields and particles</a:t>
            </a:r>
          </a:p>
          <a:p>
            <a:pPr>
              <a:buSzPct val="45000"/>
              <a:buFont typeface="Wingdings" charset="2"/>
              <a:buNone/>
            </a:pPr>
            <a:endParaRPr lang="en-US" altLang="zh-CN" sz="1600" dirty="0"/>
          </a:p>
          <a:p>
            <a:pPr>
              <a:buSzPct val="45000"/>
              <a:buFont typeface="Wingdings" charset="2"/>
              <a:buChar char=""/>
            </a:pPr>
            <a:r>
              <a:rPr lang="en-US" altLang="zh-CN" sz="1600" dirty="0"/>
              <a:t>Independent of file format:</a:t>
            </a:r>
          </a:p>
          <a:p>
            <a:pPr lvl="1">
              <a:buSzPct val="45000"/>
              <a:buFont typeface="Wingdings" charset="2"/>
              <a:buChar char=""/>
            </a:pPr>
            <a:r>
              <a:rPr lang="en-US" altLang="zh-CN" sz="1600" dirty="0"/>
              <a:t>hdf5 serial</a:t>
            </a:r>
          </a:p>
          <a:p>
            <a:pPr lvl="1">
              <a:buSzPct val="45000"/>
              <a:buFont typeface="Wingdings" charset="2"/>
              <a:buChar char=""/>
            </a:pPr>
            <a:r>
              <a:rPr lang="en-US" altLang="zh-CN" sz="1600" dirty="0"/>
              <a:t>hdf5 parallel</a:t>
            </a:r>
          </a:p>
          <a:p>
            <a:pPr lvl="1">
              <a:buSzPct val="45000"/>
              <a:buFont typeface="Wingdings" charset="2"/>
              <a:buChar char=""/>
            </a:pPr>
            <a:r>
              <a:rPr lang="en-US" altLang="zh-CN" sz="1600" dirty="0"/>
              <a:t>adios</a:t>
            </a:r>
          </a:p>
          <a:p>
            <a:pPr lvl="1">
              <a:buSzPct val="45000"/>
              <a:buFont typeface="Wingdings" charset="2"/>
              <a:buChar char=""/>
            </a:pPr>
            <a:r>
              <a:rPr lang="en-US" altLang="zh-CN" sz="1600" dirty="0" err="1"/>
              <a:t>netcdf</a:t>
            </a:r>
            <a:endParaRPr lang="en-US" altLang="zh-CN" sz="1600" dirty="0"/>
          </a:p>
          <a:p>
            <a:pPr lvl="1">
              <a:buSzPct val="45000"/>
              <a:buFont typeface="Wingdings" charset="2"/>
              <a:buNone/>
            </a:pPr>
            <a:endParaRPr lang="en-US" altLang="zh-CN" sz="1600" dirty="0"/>
          </a:p>
          <a:p>
            <a:pPr>
              <a:buSzPct val="45000"/>
              <a:buFont typeface="Wingdings" charset="2"/>
              <a:buChar char=""/>
            </a:pPr>
            <a:r>
              <a:rPr lang="en-US" altLang="zh-CN" sz="1600" dirty="0"/>
              <a:t>Transparent support for physical units through standardized unit conversion scheme</a:t>
            </a:r>
          </a:p>
          <a:p>
            <a:pPr>
              <a:buSzPct val="45000"/>
              <a:buFont typeface="Wingdings" charset="2"/>
              <a:buNone/>
            </a:pPr>
            <a:endParaRPr lang="en-US" altLang="zh-CN" sz="1600" dirty="0"/>
          </a:p>
          <a:p>
            <a:pPr>
              <a:buSzPct val="45000"/>
              <a:buFont typeface="Wingdings" charset="2"/>
              <a:buChar char=""/>
            </a:pPr>
            <a:r>
              <a:rPr lang="en-US" altLang="zh-CN" sz="1600" dirty="0"/>
              <a:t>Application specific domain extensions:</a:t>
            </a:r>
          </a:p>
          <a:p>
            <a:pPr lvl="1">
              <a:buSzPct val="45000"/>
              <a:buFont typeface="Wingdings" charset="2"/>
              <a:buChar char=""/>
            </a:pPr>
            <a:r>
              <a:rPr lang="en-US" altLang="zh-CN" sz="1600" dirty="0"/>
              <a:t>PIC, </a:t>
            </a:r>
            <a:r>
              <a:rPr lang="en-US" altLang="zh-CN" sz="1600" dirty="0" err="1"/>
              <a:t>wavefronts</a:t>
            </a:r>
            <a:endParaRPr lang="en-US" altLang="zh-CN" sz="1600" dirty="0"/>
          </a:p>
          <a:p>
            <a:pPr lvl="1">
              <a:buSzPct val="45000"/>
              <a:buFont typeface="Wingdings" charset="2"/>
              <a:buChar char=""/>
            </a:pPr>
            <a:r>
              <a:rPr lang="en-US" altLang="zh-CN" sz="1600" dirty="0"/>
              <a:t>Rad-Hydro </a:t>
            </a:r>
          </a:p>
          <a:p>
            <a:pPr lvl="1">
              <a:buSzPct val="45000"/>
              <a:buFont typeface="Wingdings" charset="2"/>
              <a:buChar char=""/>
            </a:pPr>
            <a:r>
              <a:rPr lang="en-US" altLang="zh-CN" sz="1600" dirty="0"/>
              <a:t>MD</a:t>
            </a:r>
          </a:p>
          <a:p>
            <a:pPr lvl="1">
              <a:buSzPct val="45000"/>
              <a:buFont typeface="Wingdings" charset="2"/>
              <a:buChar char=""/>
            </a:pPr>
            <a:r>
              <a:rPr lang="en-US" altLang="zh-CN" sz="1600" dirty="0"/>
              <a:t>QMD</a:t>
            </a:r>
          </a:p>
        </p:txBody>
      </p:sp>
      <p:sp>
        <p:nvSpPr>
          <p:cNvPr id="18436" name="Line 4"/>
          <p:cNvSpPr>
            <a:spLocks noChangeShapeType="1"/>
          </p:cNvSpPr>
          <p:nvPr/>
        </p:nvSpPr>
        <p:spPr bwMode="auto">
          <a:xfrm flipV="1">
            <a:off x="4575971" y="1231902"/>
            <a:ext cx="3036094" cy="204787"/>
          </a:xfrm>
          <a:prstGeom prst="line">
            <a:avLst/>
          </a:prstGeom>
          <a:noFill/>
          <a:ln w="12600" cap="flat">
            <a:solidFill>
              <a:srgbClr val="FF3333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8437" name="Line 5"/>
          <p:cNvSpPr>
            <a:spLocks noChangeShapeType="1"/>
          </p:cNvSpPr>
          <p:nvPr/>
        </p:nvSpPr>
        <p:spPr bwMode="auto">
          <a:xfrm>
            <a:off x="5556250" y="2016126"/>
            <a:ext cx="3024188" cy="720725"/>
          </a:xfrm>
          <a:prstGeom prst="line">
            <a:avLst/>
          </a:prstGeom>
          <a:noFill/>
          <a:ln w="12600" cap="flat">
            <a:solidFill>
              <a:srgbClr val="FF3333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8438" name="Line 6"/>
          <p:cNvSpPr>
            <a:spLocks noChangeShapeType="1"/>
          </p:cNvSpPr>
          <p:nvPr/>
        </p:nvSpPr>
        <p:spPr bwMode="auto">
          <a:xfrm>
            <a:off x="5772151" y="4608513"/>
            <a:ext cx="2663825" cy="647700"/>
          </a:xfrm>
          <a:prstGeom prst="line">
            <a:avLst/>
          </a:prstGeom>
          <a:noFill/>
          <a:ln w="12600" cap="flat">
            <a:solidFill>
              <a:srgbClr val="FF3333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18439" name="Group 7"/>
          <p:cNvGrpSpPr>
            <a:grpSpLocks/>
          </p:cNvGrpSpPr>
          <p:nvPr/>
        </p:nvGrpSpPr>
        <p:grpSpPr bwMode="auto">
          <a:xfrm>
            <a:off x="2171701" y="1236664"/>
            <a:ext cx="3508375" cy="274637"/>
            <a:chOff x="408" y="779"/>
            <a:chExt cx="2210" cy="173"/>
          </a:xfrm>
        </p:grpSpPr>
        <p:sp>
          <p:nvSpPr>
            <p:cNvPr id="18440" name="Text Box 8"/>
            <p:cNvSpPr txBox="1">
              <a:spLocks noChangeArrowheads="1"/>
            </p:cNvSpPr>
            <p:nvPr/>
          </p:nvSpPr>
          <p:spPr bwMode="auto">
            <a:xfrm>
              <a:off x="408" y="787"/>
              <a:ext cx="2210" cy="1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55668" rIns="90000" bIns="45000"/>
            <a:lstStyle>
              <a:lvl1pPr>
                <a:tabLst>
                  <a:tab pos="449263" algn="l"/>
                  <a:tab pos="898525" algn="l"/>
                  <a:tab pos="1347788" algn="l"/>
                  <a:tab pos="1797050" algn="l"/>
                  <a:tab pos="2246313" algn="l"/>
                  <a:tab pos="2695575" algn="l"/>
                  <a:tab pos="3144838" algn="l"/>
                </a:tabLst>
                <a:defRPr>
                  <a:solidFill>
                    <a:srgbClr val="000000"/>
                  </a:solidFill>
                  <a:latin typeface="Arial" charset="0"/>
                  <a:ea typeface="DejaVu Sans" charset="0"/>
                  <a:cs typeface="DejaVu Sans" charset="0"/>
                </a:defRPr>
              </a:lvl1pPr>
              <a:lvl2pPr>
                <a:tabLst>
                  <a:tab pos="449263" algn="l"/>
                  <a:tab pos="898525" algn="l"/>
                  <a:tab pos="1347788" algn="l"/>
                  <a:tab pos="1797050" algn="l"/>
                  <a:tab pos="2246313" algn="l"/>
                  <a:tab pos="2695575" algn="l"/>
                  <a:tab pos="3144838" algn="l"/>
                </a:tabLst>
                <a:defRPr>
                  <a:solidFill>
                    <a:srgbClr val="000000"/>
                  </a:solidFill>
                  <a:latin typeface="Arial" charset="0"/>
                  <a:ea typeface="DejaVu Sans" charset="0"/>
                  <a:cs typeface="DejaVu Sans" charset="0"/>
                </a:defRPr>
              </a:lvl2pPr>
              <a:lvl3pPr>
                <a:tabLst>
                  <a:tab pos="449263" algn="l"/>
                  <a:tab pos="898525" algn="l"/>
                  <a:tab pos="1347788" algn="l"/>
                  <a:tab pos="1797050" algn="l"/>
                  <a:tab pos="2246313" algn="l"/>
                  <a:tab pos="2695575" algn="l"/>
                  <a:tab pos="3144838" algn="l"/>
                </a:tabLst>
                <a:defRPr>
                  <a:solidFill>
                    <a:srgbClr val="000000"/>
                  </a:solidFill>
                  <a:latin typeface="Arial" charset="0"/>
                  <a:ea typeface="DejaVu Sans" charset="0"/>
                  <a:cs typeface="DejaVu Sans" charset="0"/>
                </a:defRPr>
              </a:lvl3pPr>
              <a:lvl4pPr>
                <a:tabLst>
                  <a:tab pos="449263" algn="l"/>
                  <a:tab pos="898525" algn="l"/>
                  <a:tab pos="1347788" algn="l"/>
                  <a:tab pos="1797050" algn="l"/>
                  <a:tab pos="2246313" algn="l"/>
                  <a:tab pos="2695575" algn="l"/>
                  <a:tab pos="3144838" algn="l"/>
                </a:tabLst>
                <a:defRPr>
                  <a:solidFill>
                    <a:srgbClr val="000000"/>
                  </a:solidFill>
                  <a:latin typeface="Arial" charset="0"/>
                  <a:ea typeface="DejaVu Sans" charset="0"/>
                  <a:cs typeface="DejaVu Sans" charset="0"/>
                </a:defRPr>
              </a:lvl4pPr>
              <a:lvl5pPr>
                <a:tabLst>
                  <a:tab pos="449263" algn="l"/>
                  <a:tab pos="898525" algn="l"/>
                  <a:tab pos="1347788" algn="l"/>
                  <a:tab pos="1797050" algn="l"/>
                  <a:tab pos="2246313" algn="l"/>
                  <a:tab pos="2695575" algn="l"/>
                  <a:tab pos="3144838" algn="l"/>
                </a:tabLst>
                <a:defRPr>
                  <a:solidFill>
                    <a:srgbClr val="000000"/>
                  </a:solidFill>
                  <a:latin typeface="Arial" charset="0"/>
                  <a:ea typeface="DejaVu Sans" charset="0"/>
                  <a:cs typeface="DejaVu Sans" charset="0"/>
                </a:defRPr>
              </a:lvl5pPr>
              <a:lvl6pPr marL="2514600" indent="-228600" defTabSz="44926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449263" algn="l"/>
                  <a:tab pos="898525" algn="l"/>
                  <a:tab pos="1347788" algn="l"/>
                  <a:tab pos="1797050" algn="l"/>
                  <a:tab pos="2246313" algn="l"/>
                  <a:tab pos="2695575" algn="l"/>
                  <a:tab pos="3144838" algn="l"/>
                </a:tabLst>
                <a:defRPr>
                  <a:solidFill>
                    <a:srgbClr val="000000"/>
                  </a:solidFill>
                  <a:latin typeface="Arial" charset="0"/>
                  <a:ea typeface="DejaVu Sans" charset="0"/>
                  <a:cs typeface="DejaVu Sans" charset="0"/>
                </a:defRPr>
              </a:lvl6pPr>
              <a:lvl7pPr marL="2971800" indent="-228600" defTabSz="44926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449263" algn="l"/>
                  <a:tab pos="898525" algn="l"/>
                  <a:tab pos="1347788" algn="l"/>
                  <a:tab pos="1797050" algn="l"/>
                  <a:tab pos="2246313" algn="l"/>
                  <a:tab pos="2695575" algn="l"/>
                  <a:tab pos="3144838" algn="l"/>
                </a:tabLst>
                <a:defRPr>
                  <a:solidFill>
                    <a:srgbClr val="000000"/>
                  </a:solidFill>
                  <a:latin typeface="Arial" charset="0"/>
                  <a:ea typeface="DejaVu Sans" charset="0"/>
                  <a:cs typeface="DejaVu Sans" charset="0"/>
                </a:defRPr>
              </a:lvl7pPr>
              <a:lvl8pPr marL="3429000" indent="-228600" defTabSz="44926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449263" algn="l"/>
                  <a:tab pos="898525" algn="l"/>
                  <a:tab pos="1347788" algn="l"/>
                  <a:tab pos="1797050" algn="l"/>
                  <a:tab pos="2246313" algn="l"/>
                  <a:tab pos="2695575" algn="l"/>
                  <a:tab pos="3144838" algn="l"/>
                </a:tabLst>
                <a:defRPr>
                  <a:solidFill>
                    <a:srgbClr val="000000"/>
                  </a:solidFill>
                  <a:latin typeface="Arial" charset="0"/>
                  <a:ea typeface="DejaVu Sans" charset="0"/>
                  <a:cs typeface="DejaVu Sans" charset="0"/>
                </a:defRPr>
              </a:lvl8pPr>
              <a:lvl9pPr marL="3886200" indent="-228600" defTabSz="44926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449263" algn="l"/>
                  <a:tab pos="898525" algn="l"/>
                  <a:tab pos="1347788" algn="l"/>
                  <a:tab pos="1797050" algn="l"/>
                  <a:tab pos="2246313" algn="l"/>
                  <a:tab pos="2695575" algn="l"/>
                  <a:tab pos="3144838" algn="l"/>
                </a:tabLst>
                <a:defRPr>
                  <a:solidFill>
                    <a:srgbClr val="000000"/>
                  </a:solidFill>
                  <a:latin typeface="Arial" charset="0"/>
                  <a:ea typeface="DejaVu Sans" charset="0"/>
                  <a:cs typeface="DejaVu Sans" charset="0"/>
                </a:defRPr>
              </a:lvl9pPr>
            </a:lstStyle>
            <a:p>
              <a:r>
                <a:rPr lang="en-US" altLang="zh-CN" sz="1200">
                  <a:solidFill>
                    <a:srgbClr val="006600"/>
                  </a:solidFill>
                </a:rPr>
                <a:t>      </a:t>
              </a:r>
              <a:r>
                <a:rPr lang="en-US" altLang="zh-CN" sz="1200">
                  <a:solidFill>
                    <a:srgbClr val="006600"/>
                  </a:solidFill>
                  <a:hlinkClick r:id="rId4"/>
                </a:rPr>
                <a:t>http://www.openpmd.org</a:t>
              </a:r>
            </a:p>
          </p:txBody>
        </p:sp>
        <p:pic>
          <p:nvPicPr>
            <p:cNvPr id="18441" name="Picture 9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1" y="779"/>
              <a:ext cx="184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</p:grpSp>
      <p:sp>
        <p:nvSpPr>
          <p:cNvPr id="11" name="Text Box 3"/>
          <p:cNvSpPr txBox="1">
            <a:spLocks noChangeArrowheads="1"/>
          </p:cNvSpPr>
          <p:nvPr/>
        </p:nvSpPr>
        <p:spPr bwMode="auto">
          <a:xfrm>
            <a:off x="249239" y="5976937"/>
            <a:ext cx="3671887" cy="34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61002" rIns="90000" bIns="45000"/>
          <a:lstStyle>
            <a:lvl1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9pPr>
          </a:lstStyle>
          <a:p>
            <a:r>
              <a:rPr lang="en-US" altLang="zh-CN" dirty="0">
                <a:solidFill>
                  <a:schemeClr val="tx1"/>
                </a:solidFill>
              </a:rPr>
              <a:t>[A. </a:t>
            </a:r>
            <a:r>
              <a:rPr lang="en-US" altLang="zh-CN" dirty="0" err="1" smtClean="0">
                <a:solidFill>
                  <a:schemeClr val="tx1"/>
                </a:solidFill>
              </a:rPr>
              <a:t>Huebl</a:t>
            </a:r>
            <a:r>
              <a:rPr lang="en-US" altLang="zh-CN" dirty="0">
                <a:solidFill>
                  <a:schemeClr val="tx1"/>
                </a:solidFill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</a:rPr>
              <a:t>&amp; M. </a:t>
            </a:r>
            <a:r>
              <a:rPr lang="en-US" altLang="zh-CN" dirty="0" err="1" smtClean="0">
                <a:solidFill>
                  <a:schemeClr val="tx1"/>
                </a:solidFill>
              </a:rPr>
              <a:t>Bussman</a:t>
            </a:r>
            <a:r>
              <a:rPr lang="en-US" altLang="zh-CN" dirty="0" smtClean="0">
                <a:solidFill>
                  <a:schemeClr val="tx1"/>
                </a:solidFill>
              </a:rPr>
              <a:t>, </a:t>
            </a:r>
            <a:r>
              <a:rPr lang="en-US" altLang="zh-CN" dirty="0">
                <a:solidFill>
                  <a:schemeClr val="tx1"/>
                </a:solidFill>
              </a:rPr>
              <a:t>HZDR]</a:t>
            </a:r>
          </a:p>
        </p:txBody>
      </p:sp>
    </p:spTree>
    <p:extLst>
      <p:ext uri="{BB962C8B-B14F-4D97-AF65-F5344CB8AC3E}">
        <p14:creationId xmlns:p14="http://schemas.microsoft.com/office/powerpoint/2010/main" val="105477601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3543" y="696686"/>
            <a:ext cx="6858392" cy="5148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19459" name="Text Box 3"/>
          <p:cNvSpPr txBox="1">
            <a:spLocks noChangeArrowheads="1"/>
          </p:cNvSpPr>
          <p:nvPr/>
        </p:nvSpPr>
        <p:spPr bwMode="auto">
          <a:xfrm>
            <a:off x="355522" y="5976709"/>
            <a:ext cx="3671887" cy="34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61002" rIns="90000" bIns="45000"/>
          <a:lstStyle>
            <a:lvl1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9pPr>
          </a:lstStyle>
          <a:p>
            <a:r>
              <a:rPr lang="en-US" altLang="zh-CN" dirty="0">
                <a:solidFill>
                  <a:schemeClr val="tx1"/>
                </a:solidFill>
              </a:rPr>
              <a:t>[A. </a:t>
            </a:r>
            <a:r>
              <a:rPr lang="en-US" altLang="zh-CN" dirty="0" err="1" smtClean="0">
                <a:solidFill>
                  <a:schemeClr val="tx1"/>
                </a:solidFill>
              </a:rPr>
              <a:t>Huebl</a:t>
            </a:r>
            <a:r>
              <a:rPr lang="en-US" altLang="zh-CN" dirty="0">
                <a:solidFill>
                  <a:schemeClr val="tx1"/>
                </a:solidFill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</a:rPr>
              <a:t>&amp; M. </a:t>
            </a:r>
            <a:r>
              <a:rPr lang="en-US" altLang="zh-CN" dirty="0" err="1" smtClean="0">
                <a:solidFill>
                  <a:schemeClr val="tx1"/>
                </a:solidFill>
              </a:rPr>
              <a:t>Bussman</a:t>
            </a:r>
            <a:r>
              <a:rPr lang="en-US" altLang="zh-CN" dirty="0" smtClean="0">
                <a:solidFill>
                  <a:schemeClr val="tx1"/>
                </a:solidFill>
              </a:rPr>
              <a:t>, </a:t>
            </a:r>
            <a:r>
              <a:rPr lang="en-US" altLang="zh-CN" dirty="0">
                <a:solidFill>
                  <a:schemeClr val="tx1"/>
                </a:solidFill>
              </a:rPr>
              <a:t>HZDR]</a:t>
            </a:r>
          </a:p>
        </p:txBody>
      </p:sp>
    </p:spTree>
    <p:extLst>
      <p:ext uri="{BB962C8B-B14F-4D97-AF65-F5344CB8AC3E}">
        <p14:creationId xmlns:p14="http://schemas.microsoft.com/office/powerpoint/2010/main" val="73416924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Where are we now - Deliverables</a:t>
            </a:r>
            <a:endParaRPr kumimoji="1" lang="zh-CN" alt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6201729" y="1704267"/>
            <a:ext cx="5238431" cy="3889375"/>
          </a:xfrm>
        </p:spPr>
        <p:txBody>
          <a:bodyPr/>
          <a:lstStyle/>
          <a:p>
            <a:r>
              <a:rPr kumimoji="1" lang="en-US" altLang="zh-CN" dirty="0" err="1"/>
              <a:t>OpenPMD</a:t>
            </a:r>
            <a:r>
              <a:rPr kumimoji="1" lang="en-US" altLang="zh-CN" dirty="0"/>
              <a:t> domain extensions </a:t>
            </a:r>
            <a:r>
              <a:rPr kumimoji="1" lang="en-US" altLang="zh-CN" dirty="0" smtClean="0"/>
              <a:t>for:</a:t>
            </a:r>
          </a:p>
          <a:p>
            <a:pPr lvl="1"/>
            <a:r>
              <a:rPr kumimoji="1" lang="en-US" altLang="zh-CN" dirty="0" smtClean="0"/>
              <a:t>Molecular </a:t>
            </a:r>
            <a:r>
              <a:rPr kumimoji="1" lang="en-US" altLang="zh-CN" dirty="0"/>
              <a:t>Dynamics </a:t>
            </a:r>
            <a:r>
              <a:rPr kumimoji="1" lang="en-US" altLang="zh-CN" dirty="0" smtClean="0"/>
              <a:t>Simulation</a:t>
            </a:r>
          </a:p>
          <a:p>
            <a:pPr lvl="1"/>
            <a:r>
              <a:rPr kumimoji="1" lang="en-US" altLang="zh-CN" dirty="0" smtClean="0"/>
              <a:t>Neutron raytracing</a:t>
            </a:r>
          </a:p>
          <a:p>
            <a:pPr lvl="1"/>
            <a:r>
              <a:rPr kumimoji="1" lang="en-US" altLang="zh-CN" dirty="0" smtClean="0"/>
              <a:t>Photon raytracing</a:t>
            </a:r>
          </a:p>
          <a:p>
            <a:pPr lvl="1"/>
            <a:r>
              <a:rPr kumimoji="1" lang="en-US" altLang="zh-CN" dirty="0" smtClean="0"/>
              <a:t>Coherent </a:t>
            </a:r>
            <a:r>
              <a:rPr kumimoji="1" lang="en-US" altLang="zh-CN" dirty="0" err="1"/>
              <a:t>Wavefront</a:t>
            </a:r>
            <a:r>
              <a:rPr kumimoji="1" lang="en-US" altLang="zh-CN" dirty="0"/>
              <a:t> </a:t>
            </a:r>
            <a:r>
              <a:rPr kumimoji="1" lang="en-US" altLang="zh-CN" dirty="0" smtClean="0"/>
              <a:t>Propagation</a:t>
            </a:r>
          </a:p>
          <a:p>
            <a:r>
              <a:rPr kumimoji="1" lang="en-US" altLang="zh-CN" dirty="0"/>
              <a:t>D5.1 report is on the way</a:t>
            </a:r>
          </a:p>
          <a:p>
            <a:endParaRPr kumimoji="1" lang="en-US" altLang="zh-CN" dirty="0"/>
          </a:p>
          <a:p>
            <a:pPr lvl="1"/>
            <a:endParaRPr kumimoji="1" lang="en-US" altLang="zh-CN" dirty="0" smtClean="0"/>
          </a:p>
          <a:p>
            <a:pPr lvl="1"/>
            <a:endParaRPr kumimoji="1" lang="zh-CN" alt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480595" y="1960880"/>
            <a:ext cx="5224368" cy="4399279"/>
            <a:chOff x="2813584" y="1636946"/>
            <a:chExt cx="5609056" cy="4723213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13584" y="1636946"/>
              <a:ext cx="5598896" cy="4723213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2946400" y="4450080"/>
              <a:ext cx="5476240" cy="108712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txBody>
            <a:bodyPr rtlCol="0" anchor="ctr">
              <a:noAutofit/>
            </a:bodyPr>
            <a:lstStyle/>
            <a:p>
              <a:pPr algn="ctr">
                <a:lnSpc>
                  <a:spcPct val="113000"/>
                </a:lnSpc>
              </a:pPr>
              <a:endParaRPr kumimoji="1" lang="zh-CN" altLang="en-US" sz="1400" dirty="0" err="1" smtClean="0"/>
            </a:p>
          </p:txBody>
        </p:sp>
      </p:grpSp>
      <p:sp>
        <p:nvSpPr>
          <p:cNvPr id="7" name="Rectangle 6"/>
          <p:cNvSpPr/>
          <p:nvPr/>
        </p:nvSpPr>
        <p:spPr>
          <a:xfrm>
            <a:off x="480595" y="1599031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1200" dirty="0">
                <a:hlinkClick r:id="rId3"/>
              </a:rPr>
              <a:t>https://github.com/PaNOSC-ViNYL/openPMD-standard/tree/upcoming-2.0.0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038704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Where are we now - Deliverables</a:t>
            </a:r>
            <a:endParaRPr kumimoji="1" lang="zh-CN" alt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6201729" y="1704267"/>
            <a:ext cx="5238431" cy="3889375"/>
          </a:xfrm>
        </p:spPr>
        <p:txBody>
          <a:bodyPr/>
          <a:lstStyle/>
          <a:p>
            <a:r>
              <a:rPr kumimoji="1" lang="en-US" altLang="zh-CN" dirty="0" err="1"/>
              <a:t>OpenPMD</a:t>
            </a:r>
            <a:r>
              <a:rPr kumimoji="1" lang="en-US" altLang="zh-CN" dirty="0"/>
              <a:t> domain extensions </a:t>
            </a:r>
            <a:r>
              <a:rPr kumimoji="1" lang="en-US" altLang="zh-CN" dirty="0" smtClean="0"/>
              <a:t>for:</a:t>
            </a:r>
          </a:p>
          <a:p>
            <a:pPr lvl="1"/>
            <a:r>
              <a:rPr kumimoji="1" lang="en-US" altLang="zh-CN" dirty="0" smtClean="0"/>
              <a:t>Molecular </a:t>
            </a:r>
            <a:r>
              <a:rPr kumimoji="1" lang="en-US" altLang="zh-CN" dirty="0"/>
              <a:t>Dynamics </a:t>
            </a:r>
            <a:r>
              <a:rPr kumimoji="1" lang="en-US" altLang="zh-CN" dirty="0" smtClean="0"/>
              <a:t>Simulation</a:t>
            </a:r>
          </a:p>
          <a:p>
            <a:pPr lvl="1"/>
            <a:r>
              <a:rPr kumimoji="1" lang="en-US" altLang="zh-CN" dirty="0" smtClean="0"/>
              <a:t>Neutron raytracing</a:t>
            </a:r>
          </a:p>
          <a:p>
            <a:pPr lvl="1"/>
            <a:r>
              <a:rPr kumimoji="1" lang="en-US" altLang="zh-CN" dirty="0" smtClean="0"/>
              <a:t>Photon raytracing</a:t>
            </a:r>
          </a:p>
          <a:p>
            <a:pPr lvl="1"/>
            <a:r>
              <a:rPr kumimoji="1" lang="en-US" altLang="zh-CN" dirty="0" smtClean="0"/>
              <a:t>Coherent </a:t>
            </a:r>
            <a:r>
              <a:rPr kumimoji="1" lang="en-US" altLang="zh-CN" dirty="0" err="1"/>
              <a:t>Wavefront</a:t>
            </a:r>
            <a:r>
              <a:rPr kumimoji="1" lang="en-US" altLang="zh-CN" dirty="0"/>
              <a:t> </a:t>
            </a:r>
            <a:r>
              <a:rPr kumimoji="1" lang="en-US" altLang="zh-CN" dirty="0" smtClean="0"/>
              <a:t>Propagation</a:t>
            </a:r>
          </a:p>
          <a:p>
            <a:r>
              <a:rPr kumimoji="1" lang="en-US" altLang="zh-CN" dirty="0"/>
              <a:t>D5.1 report is on the way</a:t>
            </a:r>
          </a:p>
          <a:p>
            <a:endParaRPr kumimoji="1" lang="en-US" altLang="zh-CN" dirty="0"/>
          </a:p>
          <a:p>
            <a:pPr lvl="1"/>
            <a:endParaRPr kumimoji="1" lang="en-US" altLang="zh-CN" dirty="0" smtClean="0"/>
          </a:p>
          <a:p>
            <a:pPr lvl="1"/>
            <a:endParaRPr kumimoji="1" lang="zh-CN" altLang="en-US" dirty="0"/>
          </a:p>
        </p:txBody>
      </p:sp>
      <p:sp>
        <p:nvSpPr>
          <p:cNvPr id="7" name="Rectangle 6"/>
          <p:cNvSpPr/>
          <p:nvPr/>
        </p:nvSpPr>
        <p:spPr>
          <a:xfrm>
            <a:off x="480595" y="1599031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1200" dirty="0">
                <a:hlinkClick r:id="rId2"/>
              </a:rPr>
              <a:t>https://github.com/PaNOSC-ViNYL/openPMD-standard/tree/upcoming-2.0.0</a:t>
            </a:r>
            <a:endParaRPr lang="zh-CN" altLang="en-US" sz="1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189" y="1982289"/>
            <a:ext cx="4103218" cy="467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297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Participants in WP5</a:t>
            </a:r>
            <a:endParaRPr kumimoji="1"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err="1" smtClean="0"/>
              <a:t>EuXFEL</a:t>
            </a:r>
            <a:r>
              <a:rPr kumimoji="1" lang="en-US" altLang="zh-CN" dirty="0"/>
              <a:t>: Carsten </a:t>
            </a:r>
            <a:r>
              <a:rPr kumimoji="1" lang="en-US" altLang="zh-CN" dirty="0" err="1" smtClean="0"/>
              <a:t>Fortmann</a:t>
            </a:r>
            <a:r>
              <a:rPr kumimoji="1" lang="en-US" altLang="zh-CN" dirty="0" smtClean="0"/>
              <a:t>-Grote, Juncheng E (Jun</a:t>
            </a:r>
            <a:r>
              <a:rPr kumimoji="1" lang="en-US" altLang="zh-CN" dirty="0"/>
              <a:t>), </a:t>
            </a:r>
            <a:r>
              <a:rPr kumimoji="1" lang="en-US" altLang="zh-CN" dirty="0" smtClean="0"/>
              <a:t>[Adrian </a:t>
            </a:r>
            <a:r>
              <a:rPr kumimoji="1" lang="en-US" altLang="zh-CN" dirty="0"/>
              <a:t>P. </a:t>
            </a:r>
            <a:r>
              <a:rPr kumimoji="1" lang="en-US" altLang="zh-CN" dirty="0" smtClean="0"/>
              <a:t>Mancuso]</a:t>
            </a:r>
          </a:p>
          <a:p>
            <a:r>
              <a:rPr kumimoji="1" lang="en-US" altLang="zh-CN" dirty="0" smtClean="0"/>
              <a:t>ESS</a:t>
            </a:r>
            <a:r>
              <a:rPr kumimoji="1" lang="en-US" altLang="zh-CN" dirty="0"/>
              <a:t>: Mads </a:t>
            </a:r>
            <a:r>
              <a:rPr kumimoji="1" lang="en-US" altLang="zh-CN" dirty="0" err="1" smtClean="0"/>
              <a:t>Bertelsen</a:t>
            </a:r>
            <a:r>
              <a:rPr kumimoji="1" lang="en-US" altLang="zh-CN" dirty="0"/>
              <a:t>, </a:t>
            </a:r>
            <a:r>
              <a:rPr kumimoji="1" lang="en-US" altLang="zh-CN" dirty="0" smtClean="0"/>
              <a:t>[Thomas </a:t>
            </a:r>
            <a:r>
              <a:rPr kumimoji="1" lang="en-US" altLang="zh-CN" dirty="0"/>
              <a:t>H. </a:t>
            </a:r>
            <a:r>
              <a:rPr kumimoji="1" lang="en-US" altLang="zh-CN" dirty="0" smtClean="0"/>
              <a:t>Rod]</a:t>
            </a:r>
          </a:p>
          <a:p>
            <a:r>
              <a:rPr kumimoji="1" lang="en-US" altLang="zh-CN" dirty="0" smtClean="0"/>
              <a:t>CERIC-ERIC</a:t>
            </a:r>
            <a:r>
              <a:rPr kumimoji="1" lang="en-US" altLang="zh-CN" dirty="0"/>
              <a:t>: </a:t>
            </a:r>
            <a:r>
              <a:rPr kumimoji="1" lang="en-US" altLang="zh-CN" dirty="0" err="1"/>
              <a:t>Aljosa</a:t>
            </a:r>
            <a:r>
              <a:rPr kumimoji="1" lang="en-US" altLang="zh-CN" dirty="0"/>
              <a:t> </a:t>
            </a:r>
            <a:r>
              <a:rPr kumimoji="1" lang="en-US" altLang="zh-CN" dirty="0" err="1" smtClean="0"/>
              <a:t>Hafner</a:t>
            </a:r>
            <a:endParaRPr kumimoji="1" lang="en-US" altLang="zh-CN" dirty="0" smtClean="0"/>
          </a:p>
          <a:p>
            <a:r>
              <a:rPr kumimoji="1" lang="en-US" altLang="zh-CN" dirty="0" smtClean="0"/>
              <a:t>ELI-HU</a:t>
            </a:r>
            <a:r>
              <a:rPr kumimoji="1" lang="en-US" altLang="zh-CN" dirty="0"/>
              <a:t>: </a:t>
            </a:r>
            <a:r>
              <a:rPr kumimoji="1" lang="en-US" altLang="zh-CN" dirty="0" err="1"/>
              <a:t>Mousumi</a:t>
            </a:r>
            <a:r>
              <a:rPr kumimoji="1" lang="en-US" altLang="zh-CN" dirty="0"/>
              <a:t> </a:t>
            </a:r>
            <a:r>
              <a:rPr kumimoji="1" lang="en-US" altLang="zh-CN" dirty="0" err="1"/>
              <a:t>Upadhyay</a:t>
            </a:r>
            <a:r>
              <a:rPr kumimoji="1" lang="en-US" altLang="zh-CN" dirty="0"/>
              <a:t> </a:t>
            </a:r>
            <a:r>
              <a:rPr kumimoji="1" lang="en-US" altLang="zh-CN" dirty="0" err="1" smtClean="0"/>
              <a:t>Kahaly</a:t>
            </a:r>
            <a:r>
              <a:rPr kumimoji="1" lang="en-US" altLang="zh-CN" dirty="0"/>
              <a:t>, </a:t>
            </a:r>
            <a:r>
              <a:rPr kumimoji="1" lang="en-US" altLang="zh-CN" dirty="0" err="1"/>
              <a:t>Zsolt</a:t>
            </a:r>
            <a:r>
              <a:rPr kumimoji="1" lang="en-US" altLang="zh-CN" dirty="0"/>
              <a:t> </a:t>
            </a:r>
            <a:r>
              <a:rPr kumimoji="1" lang="en-US" altLang="zh-CN" dirty="0" err="1" smtClean="0"/>
              <a:t>Lecz</a:t>
            </a:r>
            <a:endParaRPr kumimoji="1" lang="en-US" altLang="zh-CN" dirty="0" smtClean="0"/>
          </a:p>
          <a:p>
            <a:r>
              <a:rPr kumimoji="1" lang="en-US" altLang="zh-CN" dirty="0" smtClean="0"/>
              <a:t>ESRF</a:t>
            </a:r>
            <a:r>
              <a:rPr kumimoji="1" lang="en-US" altLang="zh-CN" dirty="0"/>
              <a:t>: </a:t>
            </a:r>
            <a:r>
              <a:rPr kumimoji="1" lang="en-US" altLang="zh-CN" dirty="0" smtClean="0"/>
              <a:t>[Andy </a:t>
            </a:r>
            <a:r>
              <a:rPr kumimoji="1" lang="en-US" altLang="zh-CN" dirty="0" err="1" smtClean="0"/>
              <a:t>Gotz</a:t>
            </a:r>
            <a:r>
              <a:rPr kumimoji="1" lang="en-US" altLang="zh-CN" dirty="0" smtClean="0"/>
              <a:t>]</a:t>
            </a:r>
          </a:p>
          <a:p>
            <a:endParaRPr kumimoji="1" lang="en-US" altLang="zh-CN" dirty="0" smtClean="0"/>
          </a:p>
          <a:p>
            <a:endParaRPr kumimoji="1" lang="en-US" altLang="zh-CN" dirty="0" smtClean="0"/>
          </a:p>
          <a:p>
            <a:endParaRPr kumimoji="1" lang="en-US" altLang="zh-CN" dirty="0" smtClean="0"/>
          </a:p>
          <a:p>
            <a:endParaRPr kumimoji="1" lang="en-US" altLang="zh-CN" dirty="0" smtClean="0"/>
          </a:p>
          <a:p>
            <a:endParaRPr kumimoji="1" lang="en-US" altLang="zh-CN" dirty="0" smtClean="0"/>
          </a:p>
          <a:p>
            <a:endParaRPr kumimoji="1" lang="zh-CN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488" y="5059855"/>
            <a:ext cx="735657" cy="73565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7055" y="5116810"/>
            <a:ext cx="1317720" cy="709047"/>
          </a:xfrm>
          <a:prstGeom prst="rect">
            <a:avLst/>
          </a:prstGeom>
        </p:spPr>
      </p:pic>
      <p:pic>
        <p:nvPicPr>
          <p:cNvPr id="6" name="Picture 2" descr="https://eli-laser.eu/media/1158/eli_alps_cmyk-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1309" y="5056549"/>
            <a:ext cx="933450" cy="70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4083" y="5056549"/>
            <a:ext cx="1226478" cy="801386"/>
          </a:xfrm>
          <a:prstGeom prst="rect">
            <a:avLst/>
          </a:prstGeom>
        </p:spPr>
      </p:pic>
      <p:pic>
        <p:nvPicPr>
          <p:cNvPr id="8" name="Picture 8"/>
          <p:cNvPicPr/>
          <p:nvPr/>
        </p:nvPicPr>
        <p:blipFill>
          <a:blip r:embed="rId6"/>
          <a:stretch/>
        </p:blipFill>
        <p:spPr>
          <a:xfrm>
            <a:off x="6014764" y="4975728"/>
            <a:ext cx="657377" cy="819784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77801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Personnel change</a:t>
            </a:r>
            <a:endParaRPr kumimoji="1"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Carsten </a:t>
            </a:r>
            <a:r>
              <a:rPr kumimoji="1" lang="en-US" altLang="zh-CN" dirty="0" err="1"/>
              <a:t>Fortmann</a:t>
            </a:r>
            <a:r>
              <a:rPr kumimoji="1" lang="en-US" altLang="zh-CN" dirty="0"/>
              <a:t>-Grote will remain 10% of his time attached to the project. </a:t>
            </a:r>
          </a:p>
          <a:p>
            <a:r>
              <a:rPr kumimoji="1" lang="en-US" altLang="zh-CN" dirty="0"/>
              <a:t>No hires yet at ESRF, ILL </a:t>
            </a:r>
          </a:p>
          <a:p>
            <a:r>
              <a:rPr kumimoji="1" lang="en-US" altLang="zh-CN" dirty="0"/>
              <a:t>Some time is needed to catch up, but we are still on track</a:t>
            </a:r>
            <a:endParaRPr kumimoji="1"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019907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Internal </a:t>
            </a:r>
            <a:r>
              <a:rPr kumimoji="1" lang="en-US" altLang="zh-CN" dirty="0" smtClean="0"/>
              <a:t>collaboration</a:t>
            </a:r>
            <a:endParaRPr kumimoji="1"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With </a:t>
            </a:r>
            <a:r>
              <a:rPr kumimoji="1" lang="en-US" altLang="zh-CN" dirty="0"/>
              <a:t>WP4: Data Analysis Services</a:t>
            </a:r>
          </a:p>
          <a:p>
            <a:pPr lvl="1"/>
            <a:r>
              <a:rPr kumimoji="1" lang="en-US" altLang="zh-CN" dirty="0"/>
              <a:t>Analyze simulation results with methods provided in WP4</a:t>
            </a:r>
          </a:p>
          <a:p>
            <a:pPr lvl="1"/>
            <a:r>
              <a:rPr kumimoji="1" lang="en-US" altLang="zh-CN" dirty="0"/>
              <a:t>Compare the simulation results with real experimental </a:t>
            </a:r>
            <a:r>
              <a:rPr kumimoji="1" lang="en-US" altLang="zh-CN" dirty="0" smtClean="0"/>
              <a:t>results</a:t>
            </a:r>
          </a:p>
          <a:p>
            <a:pPr lvl="1"/>
            <a:r>
              <a:rPr lang="en-US" altLang="zh-CN" spc="-1" dirty="0">
                <a:solidFill>
                  <a:srgbClr val="000000"/>
                </a:solidFill>
              </a:rPr>
              <a:t>Weekly coordination meeting at </a:t>
            </a:r>
            <a:r>
              <a:rPr lang="en-US" altLang="zh-CN" spc="-1" dirty="0" err="1" smtClean="0">
                <a:solidFill>
                  <a:srgbClr val="000000"/>
                </a:solidFill>
              </a:rPr>
              <a:t>EuXFEL</a:t>
            </a:r>
            <a:endParaRPr kumimoji="1" lang="en-US" altLang="zh-CN" dirty="0"/>
          </a:p>
          <a:p>
            <a:r>
              <a:rPr kumimoji="1" lang="en-US" altLang="zh-CN" dirty="0"/>
              <a:t>With WP8: Staff and User </a:t>
            </a:r>
            <a:r>
              <a:rPr kumimoji="1" lang="en-US" altLang="zh-CN" dirty="0" smtClean="0"/>
              <a:t>Training</a:t>
            </a:r>
          </a:p>
          <a:p>
            <a:pPr lvl="1"/>
            <a:r>
              <a:rPr kumimoji="1" lang="en-US" altLang="zh-CN" dirty="0" smtClean="0"/>
              <a:t>Provide training </a:t>
            </a:r>
            <a:r>
              <a:rPr kumimoji="1" lang="en-US" altLang="zh-CN" dirty="0" err="1" smtClean="0"/>
              <a:t>jupyter</a:t>
            </a:r>
            <a:r>
              <a:rPr kumimoji="1" lang="en-US" altLang="zh-CN" dirty="0" smtClean="0"/>
              <a:t>-notebook for WP8</a:t>
            </a:r>
            <a:endParaRPr kumimoji="1" lang="zh-CN" altLang="en-US" dirty="0" smtClean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73289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What’s next</a:t>
            </a:r>
            <a:endParaRPr kumimoji="1"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3889" y="2024064"/>
            <a:ext cx="10944224" cy="4285296"/>
          </a:xfrm>
        </p:spPr>
        <p:txBody>
          <a:bodyPr/>
          <a:lstStyle/>
          <a:p>
            <a:r>
              <a:rPr kumimoji="1" lang="en-US" altLang="zh-CN" dirty="0" smtClean="0"/>
              <a:t>Event: </a:t>
            </a:r>
          </a:p>
          <a:p>
            <a:pPr lvl="1"/>
            <a:r>
              <a:rPr kumimoji="1" lang="en-US" altLang="zh-CN" dirty="0" smtClean="0"/>
              <a:t>A WP5 workshop in Hamburg, in the </a:t>
            </a:r>
            <a:r>
              <a:rPr kumimoji="1" lang="en-US" altLang="zh-CN" dirty="0"/>
              <a:t>first </a:t>
            </a:r>
            <a:r>
              <a:rPr kumimoji="1" lang="en-US" altLang="zh-CN" dirty="0" smtClean="0"/>
              <a:t>quarter of 2020.</a:t>
            </a:r>
          </a:p>
          <a:p>
            <a:r>
              <a:rPr kumimoji="1" lang="en-US" altLang="zh-CN" dirty="0" smtClean="0"/>
              <a:t>Package tasks:</a:t>
            </a:r>
          </a:p>
          <a:p>
            <a:pPr lvl="1"/>
            <a:r>
              <a:rPr kumimoji="1" lang="en-US" altLang="zh-CN" dirty="0" smtClean="0"/>
              <a:t>Development of simulation platforms (T5.1)</a:t>
            </a:r>
          </a:p>
          <a:p>
            <a:pPr lvl="2"/>
            <a:r>
              <a:rPr kumimoji="1" lang="en-US" altLang="zh-CN" dirty="0" smtClean="0"/>
              <a:t>User friendly</a:t>
            </a:r>
          </a:p>
          <a:p>
            <a:pPr lvl="2"/>
            <a:r>
              <a:rPr kumimoji="1" lang="en-US" altLang="zh-CN" dirty="0" smtClean="0"/>
              <a:t>Algorithm optimization</a:t>
            </a:r>
          </a:p>
          <a:p>
            <a:pPr lvl="1"/>
            <a:r>
              <a:rPr kumimoji="1" lang="en-US" altLang="zh-CN" dirty="0" smtClean="0"/>
              <a:t>Documentations for simulation APIs (D5.2 [Due: M24])</a:t>
            </a:r>
          </a:p>
          <a:p>
            <a:pPr lvl="1"/>
            <a:r>
              <a:rPr kumimoji="1" lang="en-US" altLang="zh-CN" dirty="0" smtClean="0"/>
              <a:t>Simulation could service setup and integration (T5.2 [Due: M24], MS5.2 [Due: M24])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19499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8040" y="2291850"/>
            <a:ext cx="8039624" cy="1050925"/>
          </a:xfrm>
        </p:spPr>
        <p:txBody>
          <a:bodyPr/>
          <a:lstStyle/>
          <a:p>
            <a:r>
              <a:rPr lang="en-GB" dirty="0" smtClean="0"/>
              <a:t>Thank you for your attention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824611" y="5118410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marL="269875" indent="-269875">
              <a:lnSpc>
                <a:spcPct val="112000"/>
              </a:lnSpc>
              <a:buBlip>
                <a:blip r:embed="rId2"/>
              </a:buBlip>
            </a:pPr>
            <a:endParaRPr kumimoji="1" lang="zh-CN" altLang="en-US" sz="1400" dirty="0" err="1" smtClean="0"/>
          </a:p>
        </p:txBody>
      </p:sp>
      <p:sp>
        <p:nvSpPr>
          <p:cNvPr id="6" name="TextBox 5"/>
          <p:cNvSpPr txBox="1"/>
          <p:nvPr/>
        </p:nvSpPr>
        <p:spPr>
          <a:xfrm>
            <a:off x="534021" y="6032810"/>
            <a:ext cx="2409980" cy="356839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marL="269875" marR="0" lvl="0" indent="-269875" defTabSz="91440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400" baseline="30000" dirty="0" smtClean="0"/>
              <a:t>* </a:t>
            </a:r>
            <a:r>
              <a:rPr kumimoji="1" lang="en-US" altLang="zh-CN" sz="1400" dirty="0" err="1" smtClean="0"/>
              <a:t>juncheng.e@xfel.eu</a:t>
            </a:r>
            <a:endParaRPr kumimoji="1" lang="zh-CN" altLang="en-US" sz="1400" dirty="0" err="1" smtClean="0"/>
          </a:p>
        </p:txBody>
      </p:sp>
      <p:pic>
        <p:nvPicPr>
          <p:cNvPr id="7" name="Picture 2" descr="aNOSC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53" b="5253"/>
          <a:stretch>
            <a:fillRect/>
          </a:stretch>
        </p:blipFill>
        <p:spPr bwMode="auto">
          <a:xfrm>
            <a:off x="9344141" y="2583180"/>
            <a:ext cx="2440426" cy="1133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5590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7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7901" y="1455738"/>
            <a:ext cx="2232025" cy="293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1450" y="1439864"/>
            <a:ext cx="2243138" cy="2949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2463" y="1449388"/>
            <a:ext cx="2208212" cy="2901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24580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4826" y="1263651"/>
            <a:ext cx="1535113" cy="1535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24581" name="Text Box 5"/>
          <p:cNvSpPr txBox="1">
            <a:spLocks noChangeArrowheads="1"/>
          </p:cNvSpPr>
          <p:nvPr/>
        </p:nvSpPr>
        <p:spPr bwMode="auto">
          <a:xfrm>
            <a:off x="1682750" y="2817814"/>
            <a:ext cx="182880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55668" rIns="90000" bIns="45000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charset="0"/>
                <a:ea typeface="Noto Sans CJK SC Regular" charset="0"/>
                <a:cs typeface="Noto Sans CJK SC Regular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charset="0"/>
                <a:ea typeface="Noto Sans CJK SC Regular" charset="0"/>
                <a:cs typeface="Noto Sans CJK SC Regular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charset="0"/>
                <a:ea typeface="Noto Sans CJK SC Regular" charset="0"/>
                <a:cs typeface="Noto Sans CJK SC Regular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charset="0"/>
                <a:ea typeface="Noto Sans CJK SC Regular" charset="0"/>
                <a:cs typeface="Noto Sans CJK SC Regular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charset="0"/>
                <a:ea typeface="Noto Sans CJK SC Regular" charset="0"/>
                <a:cs typeface="Noto Sans CJK SC Regular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charset="0"/>
                <a:ea typeface="Noto Sans CJK SC Regular" charset="0"/>
                <a:cs typeface="Noto Sans CJK SC Regular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charset="0"/>
                <a:ea typeface="Noto Sans CJK SC Regular" charset="0"/>
                <a:cs typeface="Noto Sans CJK SC Regular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charset="0"/>
                <a:ea typeface="Noto Sans CJK SC Regular" charset="0"/>
                <a:cs typeface="Noto Sans CJK SC Regular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charset="0"/>
                <a:ea typeface="Noto Sans CJK SC Regular" charset="0"/>
                <a:cs typeface="Noto Sans CJK SC Regular" charset="0"/>
              </a:defRPr>
            </a:lvl9pPr>
          </a:lstStyle>
          <a:p>
            <a:r>
              <a:rPr lang="en-US" altLang="zh-CN" sz="1200">
                <a:ea typeface="Droid Sans Fallback" charset="0"/>
                <a:cs typeface="Droid Sans Fallback" charset="0"/>
              </a:rPr>
              <a:t>sample molecule 2NIP </a:t>
            </a:r>
          </a:p>
        </p:txBody>
      </p:sp>
      <p:pic>
        <p:nvPicPr>
          <p:cNvPr id="24582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0389" y="1298575"/>
            <a:ext cx="1373187" cy="420688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24583" name="Picture 7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1138" y="4686301"/>
            <a:ext cx="1936750" cy="1268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24584" name="Picture 8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1726" y="4699001"/>
            <a:ext cx="1882775" cy="1268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24585" name="Picture 9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8025" y="4699001"/>
            <a:ext cx="1874838" cy="1268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24586" name="Text Box 10"/>
          <p:cNvSpPr txBox="1">
            <a:spLocks noChangeArrowheads="1"/>
          </p:cNvSpPr>
          <p:nvPr/>
        </p:nvSpPr>
        <p:spPr bwMode="auto">
          <a:xfrm>
            <a:off x="4014788" y="4498976"/>
            <a:ext cx="5776912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55668" rIns="90000" bIns="45000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rgbClr val="000000"/>
                </a:solidFill>
                <a:latin typeface="Arial" charset="0"/>
                <a:ea typeface="Noto Sans CJK SC Regular" charset="0"/>
                <a:cs typeface="Noto Sans CJK SC Regular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rgbClr val="000000"/>
                </a:solidFill>
                <a:latin typeface="Arial" charset="0"/>
                <a:ea typeface="Noto Sans CJK SC Regular" charset="0"/>
                <a:cs typeface="Noto Sans CJK SC Regular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rgbClr val="000000"/>
                </a:solidFill>
                <a:latin typeface="Arial" charset="0"/>
                <a:ea typeface="Noto Sans CJK SC Regular" charset="0"/>
                <a:cs typeface="Noto Sans CJK SC Regular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rgbClr val="000000"/>
                </a:solidFill>
                <a:latin typeface="Arial" charset="0"/>
                <a:ea typeface="Noto Sans CJK SC Regular" charset="0"/>
                <a:cs typeface="Noto Sans CJK SC Regular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rgbClr val="000000"/>
                </a:solidFill>
                <a:latin typeface="Arial" charset="0"/>
                <a:ea typeface="Noto Sans CJK SC Regular" charset="0"/>
                <a:cs typeface="Noto Sans CJK SC Regular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rgbClr val="000000"/>
                </a:solidFill>
                <a:latin typeface="Arial" charset="0"/>
                <a:ea typeface="Noto Sans CJK SC Regular" charset="0"/>
                <a:cs typeface="Noto Sans CJK SC Regular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rgbClr val="000000"/>
                </a:solidFill>
                <a:latin typeface="Arial" charset="0"/>
                <a:ea typeface="Noto Sans CJK SC Regular" charset="0"/>
                <a:cs typeface="Noto Sans CJK SC Regular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rgbClr val="000000"/>
                </a:solidFill>
                <a:latin typeface="Arial" charset="0"/>
                <a:ea typeface="Noto Sans CJK SC Regular" charset="0"/>
                <a:cs typeface="Noto Sans CJK SC Regular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rgbClr val="000000"/>
                </a:solidFill>
                <a:latin typeface="Arial" charset="0"/>
                <a:ea typeface="Noto Sans CJK SC Regular" charset="0"/>
                <a:cs typeface="Noto Sans CJK SC Regular" charset="0"/>
              </a:defRPr>
            </a:lvl9pPr>
          </a:lstStyle>
          <a:p>
            <a:r>
              <a:rPr lang="en-US" altLang="zh-CN" sz="1200">
                <a:ea typeface="Droid Sans Fallback" charset="0"/>
                <a:cs typeface="Droid Sans Fallback" charset="0"/>
              </a:rPr>
              <a:t>diffracted photons = 70+/-12                   230+/-28                                   234+/-29  </a:t>
            </a:r>
          </a:p>
        </p:txBody>
      </p:sp>
      <p:sp>
        <p:nvSpPr>
          <p:cNvPr id="24587" name="Text Box 11"/>
          <p:cNvSpPr txBox="1">
            <a:spLocks noChangeArrowheads="1"/>
          </p:cNvSpPr>
          <p:nvPr/>
        </p:nvSpPr>
        <p:spPr bwMode="auto">
          <a:xfrm>
            <a:off x="3535364" y="1289050"/>
            <a:ext cx="6429375" cy="2667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55668" rIns="90000" bIns="45000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</a:tabLst>
              <a:defRPr>
                <a:solidFill>
                  <a:srgbClr val="000000"/>
                </a:solidFill>
                <a:latin typeface="Arial" charset="0"/>
                <a:ea typeface="Noto Sans CJK SC Regular" charset="0"/>
                <a:cs typeface="Noto Sans CJK SC Regular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</a:tabLst>
              <a:defRPr>
                <a:solidFill>
                  <a:srgbClr val="000000"/>
                </a:solidFill>
                <a:latin typeface="Arial" charset="0"/>
                <a:ea typeface="Noto Sans CJK SC Regular" charset="0"/>
                <a:cs typeface="Noto Sans CJK SC Regular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</a:tabLst>
              <a:defRPr>
                <a:solidFill>
                  <a:srgbClr val="000000"/>
                </a:solidFill>
                <a:latin typeface="Arial" charset="0"/>
                <a:ea typeface="Noto Sans CJK SC Regular" charset="0"/>
                <a:cs typeface="Noto Sans CJK SC Regular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</a:tabLst>
              <a:defRPr>
                <a:solidFill>
                  <a:srgbClr val="000000"/>
                </a:solidFill>
                <a:latin typeface="Arial" charset="0"/>
                <a:ea typeface="Noto Sans CJK SC Regular" charset="0"/>
                <a:cs typeface="Noto Sans CJK SC Regular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</a:tabLst>
              <a:defRPr>
                <a:solidFill>
                  <a:srgbClr val="000000"/>
                </a:solidFill>
                <a:latin typeface="Arial" charset="0"/>
                <a:ea typeface="Noto Sans CJK SC Regular" charset="0"/>
                <a:cs typeface="Noto Sans CJK SC Regular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</a:tabLst>
              <a:defRPr>
                <a:solidFill>
                  <a:srgbClr val="000000"/>
                </a:solidFill>
                <a:latin typeface="Arial" charset="0"/>
                <a:ea typeface="Noto Sans CJK SC Regular" charset="0"/>
                <a:cs typeface="Noto Sans CJK SC Regular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</a:tabLst>
              <a:defRPr>
                <a:solidFill>
                  <a:srgbClr val="000000"/>
                </a:solidFill>
                <a:latin typeface="Arial" charset="0"/>
                <a:ea typeface="Noto Sans CJK SC Regular" charset="0"/>
                <a:cs typeface="Noto Sans CJK SC Regular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</a:tabLst>
              <a:defRPr>
                <a:solidFill>
                  <a:srgbClr val="000000"/>
                </a:solidFill>
                <a:latin typeface="Arial" charset="0"/>
                <a:ea typeface="Noto Sans CJK SC Regular" charset="0"/>
                <a:cs typeface="Noto Sans CJK SC Regular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</a:tabLst>
              <a:defRPr>
                <a:solidFill>
                  <a:srgbClr val="000000"/>
                </a:solidFill>
                <a:latin typeface="Arial" charset="0"/>
                <a:ea typeface="Noto Sans CJK SC Regular" charset="0"/>
                <a:cs typeface="Noto Sans CJK SC Regular" charset="0"/>
              </a:defRPr>
            </a:lvl9pPr>
          </a:lstStyle>
          <a:p>
            <a:r>
              <a:rPr lang="en-US" altLang="zh-CN" sz="1200">
                <a:ea typeface="Droid Sans Fallback" charset="0"/>
                <a:cs typeface="Droid Sans Fallback" charset="0"/>
              </a:rPr>
              <a:t>photons per pulse = 1</a:t>
            </a:r>
            <a:r>
              <a:rPr lang="en-US" altLang="zh-CN" sz="1200">
                <a:ea typeface="Arial" charset="0"/>
                <a:cs typeface="Arial" charset="0"/>
              </a:rPr>
              <a:t>·</a:t>
            </a:r>
            <a:r>
              <a:rPr lang="en-US" altLang="zh-CN" sz="1200">
                <a:ea typeface="Droid Sans Fallback" charset="0"/>
                <a:cs typeface="Droid Sans Fallback" charset="0"/>
              </a:rPr>
              <a:t>10</a:t>
            </a:r>
            <a:r>
              <a:rPr lang="en-US" altLang="zh-CN" sz="1200" baseline="33000">
                <a:ea typeface="Droid Sans Fallback" charset="0"/>
                <a:cs typeface="Droid Sans Fallback" charset="0"/>
              </a:rPr>
              <a:t>11</a:t>
            </a:r>
            <a:r>
              <a:rPr lang="en-US" altLang="zh-CN" sz="1200">
                <a:ea typeface="Droid Sans Fallback" charset="0"/>
                <a:cs typeface="Droid Sans Fallback" charset="0"/>
              </a:rPr>
              <a:t>                                      5</a:t>
            </a:r>
            <a:r>
              <a:rPr lang="en-US" altLang="zh-CN" sz="1200">
                <a:ea typeface="Arial" charset="0"/>
                <a:cs typeface="Arial" charset="0"/>
              </a:rPr>
              <a:t>·</a:t>
            </a:r>
            <a:r>
              <a:rPr lang="en-US" altLang="zh-CN" sz="1200">
                <a:ea typeface="Droid Sans Fallback" charset="0"/>
                <a:cs typeface="Droid Sans Fallback" charset="0"/>
              </a:rPr>
              <a:t>10</a:t>
            </a:r>
            <a:r>
              <a:rPr lang="en-US" altLang="zh-CN" sz="1200" baseline="33000">
                <a:ea typeface="Droid Sans Fallback" charset="0"/>
                <a:cs typeface="Droid Sans Fallback" charset="0"/>
              </a:rPr>
              <a:t>11</a:t>
            </a:r>
            <a:r>
              <a:rPr lang="en-US" altLang="zh-CN" sz="1200">
                <a:ea typeface="Droid Sans Fallback" charset="0"/>
                <a:cs typeface="Droid Sans Fallback" charset="0"/>
              </a:rPr>
              <a:t>                                       1</a:t>
            </a:r>
            <a:r>
              <a:rPr lang="en-US" altLang="zh-CN" sz="1200">
                <a:ea typeface="Arial" charset="0"/>
                <a:cs typeface="Arial" charset="0"/>
              </a:rPr>
              <a:t>·</a:t>
            </a:r>
            <a:r>
              <a:rPr lang="en-US" altLang="zh-CN" sz="1200">
                <a:ea typeface="Droid Sans Fallback" charset="0"/>
                <a:cs typeface="Droid Sans Fallback" charset="0"/>
              </a:rPr>
              <a:t>10</a:t>
            </a:r>
            <a:r>
              <a:rPr lang="en-US" altLang="zh-CN" sz="1200" baseline="33000">
                <a:ea typeface="Droid Sans Fallback" charset="0"/>
                <a:cs typeface="Droid Sans Fallback" charset="0"/>
              </a:rPr>
              <a:t>12</a:t>
            </a:r>
            <a:r>
              <a:rPr lang="en-US" altLang="zh-CN" sz="1200">
                <a:ea typeface="Droid Sans Fallback" charset="0"/>
                <a:cs typeface="Droid Sans Fallback" charset="0"/>
              </a:rPr>
              <a:t> </a:t>
            </a:r>
          </a:p>
        </p:txBody>
      </p:sp>
      <p:sp>
        <p:nvSpPr>
          <p:cNvPr id="24588" name="Text Box 12"/>
          <p:cNvSpPr txBox="1">
            <a:spLocks noChangeArrowheads="1"/>
          </p:cNvSpPr>
          <p:nvPr/>
        </p:nvSpPr>
        <p:spPr bwMode="auto">
          <a:xfrm>
            <a:off x="5181600" y="1693864"/>
            <a:ext cx="604838" cy="34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61002" rIns="90000" bIns="45000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charset="0"/>
                <a:ea typeface="Noto Sans CJK SC Regular" charset="0"/>
                <a:cs typeface="Noto Sans CJK SC Regular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charset="0"/>
                <a:ea typeface="Noto Sans CJK SC Regular" charset="0"/>
                <a:cs typeface="Noto Sans CJK SC Regular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charset="0"/>
                <a:ea typeface="Noto Sans CJK SC Regular" charset="0"/>
                <a:cs typeface="Noto Sans CJK SC Regular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charset="0"/>
                <a:ea typeface="Noto Sans CJK SC Regular" charset="0"/>
                <a:cs typeface="Noto Sans CJK SC Regular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charset="0"/>
                <a:ea typeface="Noto Sans CJK SC Regular" charset="0"/>
                <a:cs typeface="Noto Sans CJK SC Regular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charset="0"/>
                <a:ea typeface="Noto Sans CJK SC Regular" charset="0"/>
                <a:cs typeface="Noto Sans CJK SC Regular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charset="0"/>
                <a:ea typeface="Noto Sans CJK SC Regular" charset="0"/>
                <a:cs typeface="Noto Sans CJK SC Regular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charset="0"/>
                <a:ea typeface="Noto Sans CJK SC Regular" charset="0"/>
                <a:cs typeface="Noto Sans CJK SC Regular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charset="0"/>
                <a:ea typeface="Noto Sans CJK SC Regular" charset="0"/>
                <a:cs typeface="Noto Sans CJK SC Regular" charset="0"/>
              </a:defRPr>
            </a:lvl9pPr>
          </a:lstStyle>
          <a:p>
            <a:r>
              <a:rPr lang="en-US" altLang="zh-CN">
                <a:ea typeface="Droid Sans Fallback" charset="0"/>
                <a:cs typeface="Droid Sans Fallback" charset="0"/>
              </a:rPr>
              <a:t>3 fs</a:t>
            </a:r>
          </a:p>
        </p:txBody>
      </p:sp>
      <p:sp>
        <p:nvSpPr>
          <p:cNvPr id="24589" name="Text Box 13"/>
          <p:cNvSpPr txBox="1">
            <a:spLocks noChangeArrowheads="1"/>
          </p:cNvSpPr>
          <p:nvPr/>
        </p:nvSpPr>
        <p:spPr bwMode="auto">
          <a:xfrm>
            <a:off x="7246939" y="1665289"/>
            <a:ext cx="585787" cy="34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61002" rIns="90000" bIns="45000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charset="0"/>
                <a:ea typeface="Noto Sans CJK SC Regular" charset="0"/>
                <a:cs typeface="Noto Sans CJK SC Regular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charset="0"/>
                <a:ea typeface="Noto Sans CJK SC Regular" charset="0"/>
                <a:cs typeface="Noto Sans CJK SC Regular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charset="0"/>
                <a:ea typeface="Noto Sans CJK SC Regular" charset="0"/>
                <a:cs typeface="Noto Sans CJK SC Regular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charset="0"/>
                <a:ea typeface="Noto Sans CJK SC Regular" charset="0"/>
                <a:cs typeface="Noto Sans CJK SC Regular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charset="0"/>
                <a:ea typeface="Noto Sans CJK SC Regular" charset="0"/>
                <a:cs typeface="Noto Sans CJK SC Regular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charset="0"/>
                <a:ea typeface="Noto Sans CJK SC Regular" charset="0"/>
                <a:cs typeface="Noto Sans CJK SC Regular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charset="0"/>
                <a:ea typeface="Noto Sans CJK SC Regular" charset="0"/>
                <a:cs typeface="Noto Sans CJK SC Regular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charset="0"/>
                <a:ea typeface="Noto Sans CJK SC Regular" charset="0"/>
                <a:cs typeface="Noto Sans CJK SC Regular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charset="0"/>
                <a:ea typeface="Noto Sans CJK SC Regular" charset="0"/>
                <a:cs typeface="Noto Sans CJK SC Regular" charset="0"/>
              </a:defRPr>
            </a:lvl9pPr>
          </a:lstStyle>
          <a:p>
            <a:r>
              <a:rPr lang="en-US" altLang="zh-CN">
                <a:ea typeface="Droid Sans Fallback" charset="0"/>
                <a:cs typeface="Droid Sans Fallback" charset="0"/>
              </a:rPr>
              <a:t>9 fs</a:t>
            </a:r>
          </a:p>
        </p:txBody>
      </p:sp>
      <p:sp>
        <p:nvSpPr>
          <p:cNvPr id="24590" name="Text Box 14"/>
          <p:cNvSpPr txBox="1">
            <a:spLocks noChangeArrowheads="1"/>
          </p:cNvSpPr>
          <p:nvPr/>
        </p:nvSpPr>
        <p:spPr bwMode="auto">
          <a:xfrm>
            <a:off x="9367839" y="1727200"/>
            <a:ext cx="750887" cy="376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61002" rIns="90000" bIns="45000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charset="0"/>
                <a:ea typeface="Noto Sans CJK SC Regular" charset="0"/>
                <a:cs typeface="Noto Sans CJK SC Regular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charset="0"/>
                <a:ea typeface="Noto Sans CJK SC Regular" charset="0"/>
                <a:cs typeface="Noto Sans CJK SC Regular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charset="0"/>
                <a:ea typeface="Noto Sans CJK SC Regular" charset="0"/>
                <a:cs typeface="Noto Sans CJK SC Regular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charset="0"/>
                <a:ea typeface="Noto Sans CJK SC Regular" charset="0"/>
                <a:cs typeface="Noto Sans CJK SC Regular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charset="0"/>
                <a:ea typeface="Noto Sans CJK SC Regular" charset="0"/>
                <a:cs typeface="Noto Sans CJK SC Regular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charset="0"/>
                <a:ea typeface="Noto Sans CJK SC Regular" charset="0"/>
                <a:cs typeface="Noto Sans CJK SC Regular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charset="0"/>
                <a:ea typeface="Noto Sans CJK SC Regular" charset="0"/>
                <a:cs typeface="Noto Sans CJK SC Regular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charset="0"/>
                <a:ea typeface="Noto Sans CJK SC Regular" charset="0"/>
                <a:cs typeface="Noto Sans CJK SC Regular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charset="0"/>
                <a:ea typeface="Noto Sans CJK SC Regular" charset="0"/>
                <a:cs typeface="Noto Sans CJK SC Regular" charset="0"/>
              </a:defRPr>
            </a:lvl9pPr>
          </a:lstStyle>
          <a:p>
            <a:r>
              <a:rPr lang="en-US" altLang="zh-CN">
                <a:ea typeface="Droid Sans Fallback" charset="0"/>
                <a:cs typeface="Droid Sans Fallback" charset="0"/>
              </a:rPr>
              <a:t>30 fs</a:t>
            </a:r>
          </a:p>
        </p:txBody>
      </p:sp>
      <p:graphicFrame>
        <p:nvGraphicFramePr>
          <p:cNvPr id="24591" name="Group 15"/>
          <p:cNvGraphicFramePr>
            <a:graphicFrameLocks noGrp="1"/>
          </p:cNvGraphicFramePr>
          <p:nvPr/>
        </p:nvGraphicFramePr>
        <p:xfrm>
          <a:off x="1636714" y="3324225"/>
          <a:ext cx="2097087" cy="2265363"/>
        </p:xfrm>
        <a:graphic>
          <a:graphicData uri="http://schemas.openxmlformats.org/drawingml/2006/table">
            <a:tbl>
              <a:tblPr/>
              <a:tblGrid>
                <a:gridCol w="1049337"/>
                <a:gridCol w="1047750"/>
              </a:tblGrid>
              <a:tr h="422275">
                <a:tc>
                  <a:txBody>
                    <a:bodyPr/>
                    <a:lstStyle>
                      <a:lvl1pPr>
                        <a:spcBef>
                          <a:spcPts val="142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charset="0"/>
                          <a:ea typeface="Noto Sans CJK SC Regular" charset="0"/>
                          <a:cs typeface="Noto Sans CJK SC Regular" charset="0"/>
                        </a:defRPr>
                      </a:lvl1pPr>
                      <a:lvl2pPr>
                        <a:spcBef>
                          <a:spcPts val="1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charset="0"/>
                          <a:ea typeface="Noto Sans CJK SC Regular" charset="0"/>
                          <a:cs typeface="Noto Sans CJK SC Regular" charset="0"/>
                        </a:defRPr>
                      </a:lvl2pPr>
                      <a:lvl3pPr>
                        <a:spcBef>
                          <a:spcPts val="85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charset="0"/>
                          <a:ea typeface="Noto Sans CJK SC Regular" charset="0"/>
                          <a:cs typeface="Noto Sans CJK SC Regular" charset="0"/>
                        </a:defRPr>
                      </a:lvl3pPr>
                      <a:lvl4pPr>
                        <a:spcBef>
                          <a:spcPts val="5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</a:tabLs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Noto Sans CJK SC Regular" charset="0"/>
                          <a:cs typeface="Noto Sans CJK SC Regular" charset="0"/>
                        </a:defRPr>
                      </a:lvl4pPr>
                      <a:lvl5pPr>
                        <a:spcBef>
                          <a:spcPts val="28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</a:tabLs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Noto Sans CJK SC Regular" charset="0"/>
                          <a:cs typeface="Noto Sans CJK SC Regular" charset="0"/>
                        </a:defRPr>
                      </a:lvl5pPr>
                      <a:lvl6pPr marL="2514600" indent="-228600" defTabSz="457200" fontAlgn="base" hangingPunct="0">
                        <a:lnSpc>
                          <a:spcPct val="93000"/>
                        </a:lnSpc>
                        <a:spcBef>
                          <a:spcPts val="288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</a:tabLs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Noto Sans CJK SC Regular" charset="0"/>
                          <a:cs typeface="Noto Sans CJK SC Regular" charset="0"/>
                        </a:defRPr>
                      </a:lvl6pPr>
                      <a:lvl7pPr marL="2971800" indent="-228600" defTabSz="457200" fontAlgn="base" hangingPunct="0">
                        <a:lnSpc>
                          <a:spcPct val="93000"/>
                        </a:lnSpc>
                        <a:spcBef>
                          <a:spcPts val="288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</a:tabLs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Noto Sans CJK SC Regular" charset="0"/>
                          <a:cs typeface="Noto Sans CJK SC Regular" charset="0"/>
                        </a:defRPr>
                      </a:lvl7pPr>
                      <a:lvl8pPr marL="3429000" indent="-228600" defTabSz="457200" fontAlgn="base" hangingPunct="0">
                        <a:lnSpc>
                          <a:spcPct val="93000"/>
                        </a:lnSpc>
                        <a:spcBef>
                          <a:spcPts val="288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</a:tabLs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Noto Sans CJK SC Regular" charset="0"/>
                          <a:cs typeface="Noto Sans CJK SC Regular" charset="0"/>
                        </a:defRPr>
                      </a:lvl8pPr>
                      <a:lvl9pPr marL="3886200" indent="-228600" defTabSz="457200" fontAlgn="base" hangingPunct="0">
                        <a:lnSpc>
                          <a:spcPct val="93000"/>
                        </a:lnSpc>
                        <a:spcBef>
                          <a:spcPts val="288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</a:tabLs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Noto Sans CJK SC Regular" charset="0"/>
                          <a:cs typeface="Noto Sans CJK SC Regular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</a:tabLst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Droid Sans Fallback" charset="0"/>
                          <a:cs typeface="Droid Sans Fallback" charset="0"/>
                        </a:rPr>
                        <a:t>Atom</a:t>
                      </a:r>
                    </a:p>
                  </a:txBody>
                  <a:tcPr marL="90000" marR="90000" marT="62802" marB="46800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142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charset="0"/>
                          <a:ea typeface="Noto Sans CJK SC Regular" charset="0"/>
                          <a:cs typeface="Noto Sans CJK SC Regular" charset="0"/>
                        </a:defRPr>
                      </a:lvl1pPr>
                      <a:lvl2pPr>
                        <a:spcBef>
                          <a:spcPts val="1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charset="0"/>
                          <a:ea typeface="Noto Sans CJK SC Regular" charset="0"/>
                          <a:cs typeface="Noto Sans CJK SC Regular" charset="0"/>
                        </a:defRPr>
                      </a:lvl2pPr>
                      <a:lvl3pPr>
                        <a:spcBef>
                          <a:spcPts val="85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charset="0"/>
                          <a:ea typeface="Noto Sans CJK SC Regular" charset="0"/>
                          <a:cs typeface="Noto Sans CJK SC Regular" charset="0"/>
                        </a:defRPr>
                      </a:lvl3pPr>
                      <a:lvl4pPr>
                        <a:spcBef>
                          <a:spcPts val="5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</a:tabLs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Noto Sans CJK SC Regular" charset="0"/>
                          <a:cs typeface="Noto Sans CJK SC Regular" charset="0"/>
                        </a:defRPr>
                      </a:lvl4pPr>
                      <a:lvl5pPr>
                        <a:spcBef>
                          <a:spcPts val="28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</a:tabLs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Noto Sans CJK SC Regular" charset="0"/>
                          <a:cs typeface="Noto Sans CJK SC Regular" charset="0"/>
                        </a:defRPr>
                      </a:lvl5pPr>
                      <a:lvl6pPr marL="2514600" indent="-228600" defTabSz="457200" fontAlgn="base" hangingPunct="0">
                        <a:lnSpc>
                          <a:spcPct val="93000"/>
                        </a:lnSpc>
                        <a:spcBef>
                          <a:spcPts val="288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</a:tabLs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Noto Sans CJK SC Regular" charset="0"/>
                          <a:cs typeface="Noto Sans CJK SC Regular" charset="0"/>
                        </a:defRPr>
                      </a:lvl6pPr>
                      <a:lvl7pPr marL="2971800" indent="-228600" defTabSz="457200" fontAlgn="base" hangingPunct="0">
                        <a:lnSpc>
                          <a:spcPct val="93000"/>
                        </a:lnSpc>
                        <a:spcBef>
                          <a:spcPts val="288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</a:tabLs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Noto Sans CJK SC Regular" charset="0"/>
                          <a:cs typeface="Noto Sans CJK SC Regular" charset="0"/>
                        </a:defRPr>
                      </a:lvl7pPr>
                      <a:lvl8pPr marL="3429000" indent="-228600" defTabSz="457200" fontAlgn="base" hangingPunct="0">
                        <a:lnSpc>
                          <a:spcPct val="93000"/>
                        </a:lnSpc>
                        <a:spcBef>
                          <a:spcPts val="288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</a:tabLs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Noto Sans CJK SC Regular" charset="0"/>
                          <a:cs typeface="Noto Sans CJK SC Regular" charset="0"/>
                        </a:defRPr>
                      </a:lvl8pPr>
                      <a:lvl9pPr marL="3886200" indent="-228600" defTabSz="457200" fontAlgn="base" hangingPunct="0">
                        <a:lnSpc>
                          <a:spcPct val="93000"/>
                        </a:lnSpc>
                        <a:spcBef>
                          <a:spcPts val="288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</a:tabLs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Noto Sans CJK SC Regular" charset="0"/>
                          <a:cs typeface="Noto Sans CJK SC Regular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</a:tabLst>
                      </a:pPr>
                      <a:r>
                        <a:rPr kumimoji="0" lang="en-US" altLang="zh-CN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τ</a:t>
                      </a:r>
                      <a:r>
                        <a:rPr kumimoji="0" lang="en-US" altLang="zh-CN" sz="1600" b="1" i="0" u="none" strike="noStrike" cap="none" normalizeH="0" baseline="-3300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Noto Sans CJK SC Regular" charset="0"/>
                          <a:cs typeface="Noto Sans CJK SC Regular" charset="0"/>
                        </a:rPr>
                        <a:t>Auger</a:t>
                      </a:r>
                      <a:r>
                        <a:rPr kumimoji="0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Noto Sans CJK SC Regular" charset="0"/>
                          <a:cs typeface="Noto Sans CJK SC Regular" charset="0"/>
                        </a:rPr>
                        <a:t>(fs)</a:t>
                      </a:r>
                    </a:p>
                  </a:txBody>
                  <a:tcPr marL="90000" marR="90000" marT="62802" marB="46800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3B3B3"/>
                    </a:solidFill>
                  </a:tcPr>
                </a:tc>
              </a:tr>
              <a:tr h="368300">
                <a:tc>
                  <a:txBody>
                    <a:bodyPr/>
                    <a:lstStyle>
                      <a:lvl1pPr>
                        <a:spcBef>
                          <a:spcPts val="142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charset="0"/>
                          <a:ea typeface="Noto Sans CJK SC Regular" charset="0"/>
                          <a:cs typeface="Noto Sans CJK SC Regular" charset="0"/>
                        </a:defRPr>
                      </a:lvl1pPr>
                      <a:lvl2pPr>
                        <a:spcBef>
                          <a:spcPts val="1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charset="0"/>
                          <a:ea typeface="Noto Sans CJK SC Regular" charset="0"/>
                          <a:cs typeface="Noto Sans CJK SC Regular" charset="0"/>
                        </a:defRPr>
                      </a:lvl2pPr>
                      <a:lvl3pPr>
                        <a:spcBef>
                          <a:spcPts val="85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charset="0"/>
                          <a:ea typeface="Noto Sans CJK SC Regular" charset="0"/>
                          <a:cs typeface="Noto Sans CJK SC Regular" charset="0"/>
                        </a:defRPr>
                      </a:lvl3pPr>
                      <a:lvl4pPr>
                        <a:spcBef>
                          <a:spcPts val="5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</a:tabLs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Noto Sans CJK SC Regular" charset="0"/>
                          <a:cs typeface="Noto Sans CJK SC Regular" charset="0"/>
                        </a:defRPr>
                      </a:lvl4pPr>
                      <a:lvl5pPr>
                        <a:spcBef>
                          <a:spcPts val="28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</a:tabLs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Noto Sans CJK SC Regular" charset="0"/>
                          <a:cs typeface="Noto Sans CJK SC Regular" charset="0"/>
                        </a:defRPr>
                      </a:lvl5pPr>
                      <a:lvl6pPr marL="2514600" indent="-228600" defTabSz="457200" fontAlgn="base" hangingPunct="0">
                        <a:lnSpc>
                          <a:spcPct val="93000"/>
                        </a:lnSpc>
                        <a:spcBef>
                          <a:spcPts val="288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</a:tabLs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Noto Sans CJK SC Regular" charset="0"/>
                          <a:cs typeface="Noto Sans CJK SC Regular" charset="0"/>
                        </a:defRPr>
                      </a:lvl6pPr>
                      <a:lvl7pPr marL="2971800" indent="-228600" defTabSz="457200" fontAlgn="base" hangingPunct="0">
                        <a:lnSpc>
                          <a:spcPct val="93000"/>
                        </a:lnSpc>
                        <a:spcBef>
                          <a:spcPts val="288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</a:tabLs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Noto Sans CJK SC Regular" charset="0"/>
                          <a:cs typeface="Noto Sans CJK SC Regular" charset="0"/>
                        </a:defRPr>
                      </a:lvl7pPr>
                      <a:lvl8pPr marL="3429000" indent="-228600" defTabSz="457200" fontAlgn="base" hangingPunct="0">
                        <a:lnSpc>
                          <a:spcPct val="93000"/>
                        </a:lnSpc>
                        <a:spcBef>
                          <a:spcPts val="288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</a:tabLs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Noto Sans CJK SC Regular" charset="0"/>
                          <a:cs typeface="Noto Sans CJK SC Regular" charset="0"/>
                        </a:defRPr>
                      </a:lvl8pPr>
                      <a:lvl9pPr marL="3886200" indent="-228600" defTabSz="457200" fontAlgn="base" hangingPunct="0">
                        <a:lnSpc>
                          <a:spcPct val="93000"/>
                        </a:lnSpc>
                        <a:spcBef>
                          <a:spcPts val="288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</a:tabLs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Noto Sans CJK SC Regular" charset="0"/>
                          <a:cs typeface="Noto Sans CJK SC Regular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</a:tabLst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Noto Sans CJK SC Regular" charset="0"/>
                          <a:cs typeface="Noto Sans CJK SC Regular" charset="0"/>
                        </a:rPr>
                        <a:t>C</a:t>
                      </a:r>
                    </a:p>
                  </a:txBody>
                  <a:tcPr marL="90000" marR="90000" marT="62802" marB="46800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142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charset="0"/>
                          <a:ea typeface="Noto Sans CJK SC Regular" charset="0"/>
                          <a:cs typeface="Noto Sans CJK SC Regular" charset="0"/>
                        </a:defRPr>
                      </a:lvl1pPr>
                      <a:lvl2pPr>
                        <a:spcBef>
                          <a:spcPts val="1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charset="0"/>
                          <a:ea typeface="Noto Sans CJK SC Regular" charset="0"/>
                          <a:cs typeface="Noto Sans CJK SC Regular" charset="0"/>
                        </a:defRPr>
                      </a:lvl2pPr>
                      <a:lvl3pPr>
                        <a:spcBef>
                          <a:spcPts val="85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charset="0"/>
                          <a:ea typeface="Noto Sans CJK SC Regular" charset="0"/>
                          <a:cs typeface="Noto Sans CJK SC Regular" charset="0"/>
                        </a:defRPr>
                      </a:lvl3pPr>
                      <a:lvl4pPr>
                        <a:spcBef>
                          <a:spcPts val="5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</a:tabLs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Noto Sans CJK SC Regular" charset="0"/>
                          <a:cs typeface="Noto Sans CJK SC Regular" charset="0"/>
                        </a:defRPr>
                      </a:lvl4pPr>
                      <a:lvl5pPr>
                        <a:spcBef>
                          <a:spcPts val="28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</a:tabLs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Noto Sans CJK SC Regular" charset="0"/>
                          <a:cs typeface="Noto Sans CJK SC Regular" charset="0"/>
                        </a:defRPr>
                      </a:lvl5pPr>
                      <a:lvl6pPr marL="2514600" indent="-228600" defTabSz="457200" fontAlgn="base" hangingPunct="0">
                        <a:lnSpc>
                          <a:spcPct val="93000"/>
                        </a:lnSpc>
                        <a:spcBef>
                          <a:spcPts val="288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</a:tabLs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Noto Sans CJK SC Regular" charset="0"/>
                          <a:cs typeface="Noto Sans CJK SC Regular" charset="0"/>
                        </a:defRPr>
                      </a:lvl6pPr>
                      <a:lvl7pPr marL="2971800" indent="-228600" defTabSz="457200" fontAlgn="base" hangingPunct="0">
                        <a:lnSpc>
                          <a:spcPct val="93000"/>
                        </a:lnSpc>
                        <a:spcBef>
                          <a:spcPts val="288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</a:tabLs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Noto Sans CJK SC Regular" charset="0"/>
                          <a:cs typeface="Noto Sans CJK SC Regular" charset="0"/>
                        </a:defRPr>
                      </a:lvl7pPr>
                      <a:lvl8pPr marL="3429000" indent="-228600" defTabSz="457200" fontAlgn="base" hangingPunct="0">
                        <a:lnSpc>
                          <a:spcPct val="93000"/>
                        </a:lnSpc>
                        <a:spcBef>
                          <a:spcPts val="288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</a:tabLs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Noto Sans CJK SC Regular" charset="0"/>
                          <a:cs typeface="Noto Sans CJK SC Regular" charset="0"/>
                        </a:defRPr>
                      </a:lvl8pPr>
                      <a:lvl9pPr marL="3886200" indent="-228600" defTabSz="457200" fontAlgn="base" hangingPunct="0">
                        <a:lnSpc>
                          <a:spcPct val="93000"/>
                        </a:lnSpc>
                        <a:spcBef>
                          <a:spcPts val="288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</a:tabLs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Noto Sans CJK SC Regular" charset="0"/>
                          <a:cs typeface="Noto Sans CJK SC Regular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</a:tabLst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Noto Sans CJK SC Regular" charset="0"/>
                          <a:cs typeface="Noto Sans CJK SC Regular" charset="0"/>
                        </a:rPr>
                        <a:t>10.7</a:t>
                      </a:r>
                    </a:p>
                  </a:txBody>
                  <a:tcPr marL="90000" marR="90000" marT="62802" marB="46800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CC"/>
                    </a:solidFill>
                  </a:tcPr>
                </a:tc>
              </a:tr>
              <a:tr h="368300">
                <a:tc>
                  <a:txBody>
                    <a:bodyPr/>
                    <a:lstStyle>
                      <a:lvl1pPr>
                        <a:spcBef>
                          <a:spcPts val="142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charset="0"/>
                          <a:ea typeface="Noto Sans CJK SC Regular" charset="0"/>
                          <a:cs typeface="Noto Sans CJK SC Regular" charset="0"/>
                        </a:defRPr>
                      </a:lvl1pPr>
                      <a:lvl2pPr>
                        <a:spcBef>
                          <a:spcPts val="1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charset="0"/>
                          <a:ea typeface="Noto Sans CJK SC Regular" charset="0"/>
                          <a:cs typeface="Noto Sans CJK SC Regular" charset="0"/>
                        </a:defRPr>
                      </a:lvl2pPr>
                      <a:lvl3pPr>
                        <a:spcBef>
                          <a:spcPts val="85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charset="0"/>
                          <a:ea typeface="Noto Sans CJK SC Regular" charset="0"/>
                          <a:cs typeface="Noto Sans CJK SC Regular" charset="0"/>
                        </a:defRPr>
                      </a:lvl3pPr>
                      <a:lvl4pPr>
                        <a:spcBef>
                          <a:spcPts val="5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</a:tabLs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Noto Sans CJK SC Regular" charset="0"/>
                          <a:cs typeface="Noto Sans CJK SC Regular" charset="0"/>
                        </a:defRPr>
                      </a:lvl4pPr>
                      <a:lvl5pPr>
                        <a:spcBef>
                          <a:spcPts val="28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</a:tabLs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Noto Sans CJK SC Regular" charset="0"/>
                          <a:cs typeface="Noto Sans CJK SC Regular" charset="0"/>
                        </a:defRPr>
                      </a:lvl5pPr>
                      <a:lvl6pPr marL="2514600" indent="-228600" defTabSz="457200" fontAlgn="base" hangingPunct="0">
                        <a:lnSpc>
                          <a:spcPct val="93000"/>
                        </a:lnSpc>
                        <a:spcBef>
                          <a:spcPts val="288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</a:tabLs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Noto Sans CJK SC Regular" charset="0"/>
                          <a:cs typeface="Noto Sans CJK SC Regular" charset="0"/>
                        </a:defRPr>
                      </a:lvl6pPr>
                      <a:lvl7pPr marL="2971800" indent="-228600" defTabSz="457200" fontAlgn="base" hangingPunct="0">
                        <a:lnSpc>
                          <a:spcPct val="93000"/>
                        </a:lnSpc>
                        <a:spcBef>
                          <a:spcPts val="288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</a:tabLs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Noto Sans CJK SC Regular" charset="0"/>
                          <a:cs typeface="Noto Sans CJK SC Regular" charset="0"/>
                        </a:defRPr>
                      </a:lvl7pPr>
                      <a:lvl8pPr marL="3429000" indent="-228600" defTabSz="457200" fontAlgn="base" hangingPunct="0">
                        <a:lnSpc>
                          <a:spcPct val="93000"/>
                        </a:lnSpc>
                        <a:spcBef>
                          <a:spcPts val="288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</a:tabLs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Noto Sans CJK SC Regular" charset="0"/>
                          <a:cs typeface="Noto Sans CJK SC Regular" charset="0"/>
                        </a:defRPr>
                      </a:lvl8pPr>
                      <a:lvl9pPr marL="3886200" indent="-228600" defTabSz="457200" fontAlgn="base" hangingPunct="0">
                        <a:lnSpc>
                          <a:spcPct val="93000"/>
                        </a:lnSpc>
                        <a:spcBef>
                          <a:spcPts val="288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</a:tabLs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Noto Sans CJK SC Regular" charset="0"/>
                          <a:cs typeface="Noto Sans CJK SC Regular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</a:tabLst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Noto Sans CJK SC Regular" charset="0"/>
                          <a:cs typeface="Noto Sans CJK SC Regular" charset="0"/>
                        </a:rPr>
                        <a:t>N</a:t>
                      </a:r>
                    </a:p>
                  </a:txBody>
                  <a:tcPr marL="90000" marR="90000" marT="62802" marB="46800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142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charset="0"/>
                          <a:ea typeface="Noto Sans CJK SC Regular" charset="0"/>
                          <a:cs typeface="Noto Sans CJK SC Regular" charset="0"/>
                        </a:defRPr>
                      </a:lvl1pPr>
                      <a:lvl2pPr>
                        <a:spcBef>
                          <a:spcPts val="1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charset="0"/>
                          <a:ea typeface="Noto Sans CJK SC Regular" charset="0"/>
                          <a:cs typeface="Noto Sans CJK SC Regular" charset="0"/>
                        </a:defRPr>
                      </a:lvl2pPr>
                      <a:lvl3pPr>
                        <a:spcBef>
                          <a:spcPts val="85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charset="0"/>
                          <a:ea typeface="Noto Sans CJK SC Regular" charset="0"/>
                          <a:cs typeface="Noto Sans CJK SC Regular" charset="0"/>
                        </a:defRPr>
                      </a:lvl3pPr>
                      <a:lvl4pPr>
                        <a:spcBef>
                          <a:spcPts val="5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</a:tabLs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Noto Sans CJK SC Regular" charset="0"/>
                          <a:cs typeface="Noto Sans CJK SC Regular" charset="0"/>
                        </a:defRPr>
                      </a:lvl4pPr>
                      <a:lvl5pPr>
                        <a:spcBef>
                          <a:spcPts val="28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</a:tabLs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Noto Sans CJK SC Regular" charset="0"/>
                          <a:cs typeface="Noto Sans CJK SC Regular" charset="0"/>
                        </a:defRPr>
                      </a:lvl5pPr>
                      <a:lvl6pPr marL="2514600" indent="-228600" defTabSz="457200" fontAlgn="base" hangingPunct="0">
                        <a:lnSpc>
                          <a:spcPct val="93000"/>
                        </a:lnSpc>
                        <a:spcBef>
                          <a:spcPts val="288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</a:tabLs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Noto Sans CJK SC Regular" charset="0"/>
                          <a:cs typeface="Noto Sans CJK SC Regular" charset="0"/>
                        </a:defRPr>
                      </a:lvl6pPr>
                      <a:lvl7pPr marL="2971800" indent="-228600" defTabSz="457200" fontAlgn="base" hangingPunct="0">
                        <a:lnSpc>
                          <a:spcPct val="93000"/>
                        </a:lnSpc>
                        <a:spcBef>
                          <a:spcPts val="288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</a:tabLs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Noto Sans CJK SC Regular" charset="0"/>
                          <a:cs typeface="Noto Sans CJK SC Regular" charset="0"/>
                        </a:defRPr>
                      </a:lvl7pPr>
                      <a:lvl8pPr marL="3429000" indent="-228600" defTabSz="457200" fontAlgn="base" hangingPunct="0">
                        <a:lnSpc>
                          <a:spcPct val="93000"/>
                        </a:lnSpc>
                        <a:spcBef>
                          <a:spcPts val="288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</a:tabLs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Noto Sans CJK SC Regular" charset="0"/>
                          <a:cs typeface="Noto Sans CJK SC Regular" charset="0"/>
                        </a:defRPr>
                      </a:lvl8pPr>
                      <a:lvl9pPr marL="3886200" indent="-228600" defTabSz="457200" fontAlgn="base" hangingPunct="0">
                        <a:lnSpc>
                          <a:spcPct val="93000"/>
                        </a:lnSpc>
                        <a:spcBef>
                          <a:spcPts val="288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</a:tabLs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Noto Sans CJK SC Regular" charset="0"/>
                          <a:cs typeface="Noto Sans CJK SC Regular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</a:tabLst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Noto Sans CJK SC Regular" charset="0"/>
                          <a:cs typeface="Noto Sans CJK SC Regular" charset="0"/>
                        </a:rPr>
                        <a:t>7.1</a:t>
                      </a:r>
                    </a:p>
                  </a:txBody>
                  <a:tcPr marL="90000" marR="90000" marT="62802" marB="46800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</a:tr>
              <a:tr h="368300">
                <a:tc>
                  <a:txBody>
                    <a:bodyPr/>
                    <a:lstStyle>
                      <a:lvl1pPr>
                        <a:spcBef>
                          <a:spcPts val="142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charset="0"/>
                          <a:ea typeface="Noto Sans CJK SC Regular" charset="0"/>
                          <a:cs typeface="Noto Sans CJK SC Regular" charset="0"/>
                        </a:defRPr>
                      </a:lvl1pPr>
                      <a:lvl2pPr>
                        <a:spcBef>
                          <a:spcPts val="1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charset="0"/>
                          <a:ea typeface="Noto Sans CJK SC Regular" charset="0"/>
                          <a:cs typeface="Noto Sans CJK SC Regular" charset="0"/>
                        </a:defRPr>
                      </a:lvl2pPr>
                      <a:lvl3pPr>
                        <a:spcBef>
                          <a:spcPts val="85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charset="0"/>
                          <a:ea typeface="Noto Sans CJK SC Regular" charset="0"/>
                          <a:cs typeface="Noto Sans CJK SC Regular" charset="0"/>
                        </a:defRPr>
                      </a:lvl3pPr>
                      <a:lvl4pPr>
                        <a:spcBef>
                          <a:spcPts val="5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</a:tabLs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Noto Sans CJK SC Regular" charset="0"/>
                          <a:cs typeface="Noto Sans CJK SC Regular" charset="0"/>
                        </a:defRPr>
                      </a:lvl4pPr>
                      <a:lvl5pPr>
                        <a:spcBef>
                          <a:spcPts val="28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</a:tabLs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Noto Sans CJK SC Regular" charset="0"/>
                          <a:cs typeface="Noto Sans CJK SC Regular" charset="0"/>
                        </a:defRPr>
                      </a:lvl5pPr>
                      <a:lvl6pPr marL="2514600" indent="-228600" defTabSz="457200" fontAlgn="base" hangingPunct="0">
                        <a:lnSpc>
                          <a:spcPct val="93000"/>
                        </a:lnSpc>
                        <a:spcBef>
                          <a:spcPts val="288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</a:tabLs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Noto Sans CJK SC Regular" charset="0"/>
                          <a:cs typeface="Noto Sans CJK SC Regular" charset="0"/>
                        </a:defRPr>
                      </a:lvl6pPr>
                      <a:lvl7pPr marL="2971800" indent="-228600" defTabSz="457200" fontAlgn="base" hangingPunct="0">
                        <a:lnSpc>
                          <a:spcPct val="93000"/>
                        </a:lnSpc>
                        <a:spcBef>
                          <a:spcPts val="288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</a:tabLs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Noto Sans CJK SC Regular" charset="0"/>
                          <a:cs typeface="Noto Sans CJK SC Regular" charset="0"/>
                        </a:defRPr>
                      </a:lvl7pPr>
                      <a:lvl8pPr marL="3429000" indent="-228600" defTabSz="457200" fontAlgn="base" hangingPunct="0">
                        <a:lnSpc>
                          <a:spcPct val="93000"/>
                        </a:lnSpc>
                        <a:spcBef>
                          <a:spcPts val="288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</a:tabLs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Noto Sans CJK SC Regular" charset="0"/>
                          <a:cs typeface="Noto Sans CJK SC Regular" charset="0"/>
                        </a:defRPr>
                      </a:lvl8pPr>
                      <a:lvl9pPr marL="3886200" indent="-228600" defTabSz="457200" fontAlgn="base" hangingPunct="0">
                        <a:lnSpc>
                          <a:spcPct val="93000"/>
                        </a:lnSpc>
                        <a:spcBef>
                          <a:spcPts val="288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</a:tabLs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Noto Sans CJK SC Regular" charset="0"/>
                          <a:cs typeface="Noto Sans CJK SC Regular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</a:tabLst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Noto Sans CJK SC Regular" charset="0"/>
                          <a:cs typeface="Noto Sans CJK SC Regular" charset="0"/>
                        </a:rPr>
                        <a:t>O</a:t>
                      </a:r>
                    </a:p>
                  </a:txBody>
                  <a:tcPr marL="90000" marR="90000" marT="62802" marB="46800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142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charset="0"/>
                          <a:ea typeface="Noto Sans CJK SC Regular" charset="0"/>
                          <a:cs typeface="Noto Sans CJK SC Regular" charset="0"/>
                        </a:defRPr>
                      </a:lvl1pPr>
                      <a:lvl2pPr>
                        <a:spcBef>
                          <a:spcPts val="1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charset="0"/>
                          <a:ea typeface="Noto Sans CJK SC Regular" charset="0"/>
                          <a:cs typeface="Noto Sans CJK SC Regular" charset="0"/>
                        </a:defRPr>
                      </a:lvl2pPr>
                      <a:lvl3pPr>
                        <a:spcBef>
                          <a:spcPts val="85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charset="0"/>
                          <a:ea typeface="Noto Sans CJK SC Regular" charset="0"/>
                          <a:cs typeface="Noto Sans CJK SC Regular" charset="0"/>
                        </a:defRPr>
                      </a:lvl3pPr>
                      <a:lvl4pPr>
                        <a:spcBef>
                          <a:spcPts val="5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</a:tabLs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Noto Sans CJK SC Regular" charset="0"/>
                          <a:cs typeface="Noto Sans CJK SC Regular" charset="0"/>
                        </a:defRPr>
                      </a:lvl4pPr>
                      <a:lvl5pPr>
                        <a:spcBef>
                          <a:spcPts val="28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</a:tabLs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Noto Sans CJK SC Regular" charset="0"/>
                          <a:cs typeface="Noto Sans CJK SC Regular" charset="0"/>
                        </a:defRPr>
                      </a:lvl5pPr>
                      <a:lvl6pPr marL="2514600" indent="-228600" defTabSz="457200" fontAlgn="base" hangingPunct="0">
                        <a:lnSpc>
                          <a:spcPct val="93000"/>
                        </a:lnSpc>
                        <a:spcBef>
                          <a:spcPts val="288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</a:tabLs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Noto Sans CJK SC Regular" charset="0"/>
                          <a:cs typeface="Noto Sans CJK SC Regular" charset="0"/>
                        </a:defRPr>
                      </a:lvl6pPr>
                      <a:lvl7pPr marL="2971800" indent="-228600" defTabSz="457200" fontAlgn="base" hangingPunct="0">
                        <a:lnSpc>
                          <a:spcPct val="93000"/>
                        </a:lnSpc>
                        <a:spcBef>
                          <a:spcPts val="288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</a:tabLs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Noto Sans CJK SC Regular" charset="0"/>
                          <a:cs typeface="Noto Sans CJK SC Regular" charset="0"/>
                        </a:defRPr>
                      </a:lvl7pPr>
                      <a:lvl8pPr marL="3429000" indent="-228600" defTabSz="457200" fontAlgn="base" hangingPunct="0">
                        <a:lnSpc>
                          <a:spcPct val="93000"/>
                        </a:lnSpc>
                        <a:spcBef>
                          <a:spcPts val="288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</a:tabLs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Noto Sans CJK SC Regular" charset="0"/>
                          <a:cs typeface="Noto Sans CJK SC Regular" charset="0"/>
                        </a:defRPr>
                      </a:lvl8pPr>
                      <a:lvl9pPr marL="3886200" indent="-228600" defTabSz="457200" fontAlgn="base" hangingPunct="0">
                        <a:lnSpc>
                          <a:spcPct val="93000"/>
                        </a:lnSpc>
                        <a:spcBef>
                          <a:spcPts val="288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</a:tabLs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Noto Sans CJK SC Regular" charset="0"/>
                          <a:cs typeface="Noto Sans CJK SC Regular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</a:tabLst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Noto Sans CJK SC Regular" charset="0"/>
                          <a:cs typeface="Noto Sans CJK SC Regular" charset="0"/>
                        </a:rPr>
                        <a:t>4.9</a:t>
                      </a:r>
                    </a:p>
                  </a:txBody>
                  <a:tcPr marL="90000" marR="90000" marT="62802" marB="46800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CC"/>
                    </a:solidFill>
                  </a:tcPr>
                </a:tc>
              </a:tr>
              <a:tr h="368300">
                <a:tc>
                  <a:txBody>
                    <a:bodyPr/>
                    <a:lstStyle>
                      <a:lvl1pPr>
                        <a:spcBef>
                          <a:spcPts val="142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charset="0"/>
                          <a:ea typeface="Noto Sans CJK SC Regular" charset="0"/>
                          <a:cs typeface="Noto Sans CJK SC Regular" charset="0"/>
                        </a:defRPr>
                      </a:lvl1pPr>
                      <a:lvl2pPr>
                        <a:spcBef>
                          <a:spcPts val="1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charset="0"/>
                          <a:ea typeface="Noto Sans CJK SC Regular" charset="0"/>
                          <a:cs typeface="Noto Sans CJK SC Regular" charset="0"/>
                        </a:defRPr>
                      </a:lvl2pPr>
                      <a:lvl3pPr>
                        <a:spcBef>
                          <a:spcPts val="85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charset="0"/>
                          <a:ea typeface="Noto Sans CJK SC Regular" charset="0"/>
                          <a:cs typeface="Noto Sans CJK SC Regular" charset="0"/>
                        </a:defRPr>
                      </a:lvl3pPr>
                      <a:lvl4pPr>
                        <a:spcBef>
                          <a:spcPts val="5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</a:tabLs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Noto Sans CJK SC Regular" charset="0"/>
                          <a:cs typeface="Noto Sans CJK SC Regular" charset="0"/>
                        </a:defRPr>
                      </a:lvl4pPr>
                      <a:lvl5pPr>
                        <a:spcBef>
                          <a:spcPts val="28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</a:tabLs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Noto Sans CJK SC Regular" charset="0"/>
                          <a:cs typeface="Noto Sans CJK SC Regular" charset="0"/>
                        </a:defRPr>
                      </a:lvl5pPr>
                      <a:lvl6pPr marL="2514600" indent="-228600" defTabSz="457200" fontAlgn="base" hangingPunct="0">
                        <a:lnSpc>
                          <a:spcPct val="93000"/>
                        </a:lnSpc>
                        <a:spcBef>
                          <a:spcPts val="288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</a:tabLs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Noto Sans CJK SC Regular" charset="0"/>
                          <a:cs typeface="Noto Sans CJK SC Regular" charset="0"/>
                        </a:defRPr>
                      </a:lvl6pPr>
                      <a:lvl7pPr marL="2971800" indent="-228600" defTabSz="457200" fontAlgn="base" hangingPunct="0">
                        <a:lnSpc>
                          <a:spcPct val="93000"/>
                        </a:lnSpc>
                        <a:spcBef>
                          <a:spcPts val="288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</a:tabLs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Noto Sans CJK SC Regular" charset="0"/>
                          <a:cs typeface="Noto Sans CJK SC Regular" charset="0"/>
                        </a:defRPr>
                      </a:lvl7pPr>
                      <a:lvl8pPr marL="3429000" indent="-228600" defTabSz="457200" fontAlgn="base" hangingPunct="0">
                        <a:lnSpc>
                          <a:spcPct val="93000"/>
                        </a:lnSpc>
                        <a:spcBef>
                          <a:spcPts val="288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</a:tabLs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Noto Sans CJK SC Regular" charset="0"/>
                          <a:cs typeface="Noto Sans CJK SC Regular" charset="0"/>
                        </a:defRPr>
                      </a:lvl8pPr>
                      <a:lvl9pPr marL="3886200" indent="-228600" defTabSz="457200" fontAlgn="base" hangingPunct="0">
                        <a:lnSpc>
                          <a:spcPct val="93000"/>
                        </a:lnSpc>
                        <a:spcBef>
                          <a:spcPts val="288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</a:tabLs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Noto Sans CJK SC Regular" charset="0"/>
                          <a:cs typeface="Noto Sans CJK SC Regular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</a:tabLst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Noto Sans CJK SC Regular" charset="0"/>
                          <a:cs typeface="Noto Sans CJK SC Regular" charset="0"/>
                        </a:rPr>
                        <a:t>S</a:t>
                      </a:r>
                    </a:p>
                  </a:txBody>
                  <a:tcPr marL="90000" marR="90000" marT="62802" marB="46800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142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charset="0"/>
                          <a:ea typeface="Noto Sans CJK SC Regular" charset="0"/>
                          <a:cs typeface="Noto Sans CJK SC Regular" charset="0"/>
                        </a:defRPr>
                      </a:lvl1pPr>
                      <a:lvl2pPr>
                        <a:spcBef>
                          <a:spcPts val="1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charset="0"/>
                          <a:ea typeface="Noto Sans CJK SC Regular" charset="0"/>
                          <a:cs typeface="Noto Sans CJK SC Regular" charset="0"/>
                        </a:defRPr>
                      </a:lvl2pPr>
                      <a:lvl3pPr>
                        <a:spcBef>
                          <a:spcPts val="85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charset="0"/>
                          <a:ea typeface="Noto Sans CJK SC Regular" charset="0"/>
                          <a:cs typeface="Noto Sans CJK SC Regular" charset="0"/>
                        </a:defRPr>
                      </a:lvl3pPr>
                      <a:lvl4pPr>
                        <a:spcBef>
                          <a:spcPts val="5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</a:tabLs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Noto Sans CJK SC Regular" charset="0"/>
                          <a:cs typeface="Noto Sans CJK SC Regular" charset="0"/>
                        </a:defRPr>
                      </a:lvl4pPr>
                      <a:lvl5pPr>
                        <a:spcBef>
                          <a:spcPts val="28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</a:tabLs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Noto Sans CJK SC Regular" charset="0"/>
                          <a:cs typeface="Noto Sans CJK SC Regular" charset="0"/>
                        </a:defRPr>
                      </a:lvl5pPr>
                      <a:lvl6pPr marL="2514600" indent="-228600" defTabSz="457200" fontAlgn="base" hangingPunct="0">
                        <a:lnSpc>
                          <a:spcPct val="93000"/>
                        </a:lnSpc>
                        <a:spcBef>
                          <a:spcPts val="288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</a:tabLs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Noto Sans CJK SC Regular" charset="0"/>
                          <a:cs typeface="Noto Sans CJK SC Regular" charset="0"/>
                        </a:defRPr>
                      </a:lvl6pPr>
                      <a:lvl7pPr marL="2971800" indent="-228600" defTabSz="457200" fontAlgn="base" hangingPunct="0">
                        <a:lnSpc>
                          <a:spcPct val="93000"/>
                        </a:lnSpc>
                        <a:spcBef>
                          <a:spcPts val="288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</a:tabLs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Noto Sans CJK SC Regular" charset="0"/>
                          <a:cs typeface="Noto Sans CJK SC Regular" charset="0"/>
                        </a:defRPr>
                      </a:lvl7pPr>
                      <a:lvl8pPr marL="3429000" indent="-228600" defTabSz="457200" fontAlgn="base" hangingPunct="0">
                        <a:lnSpc>
                          <a:spcPct val="93000"/>
                        </a:lnSpc>
                        <a:spcBef>
                          <a:spcPts val="288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</a:tabLs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Noto Sans CJK SC Regular" charset="0"/>
                          <a:cs typeface="Noto Sans CJK SC Regular" charset="0"/>
                        </a:defRPr>
                      </a:lvl8pPr>
                      <a:lvl9pPr marL="3886200" indent="-228600" defTabSz="457200" fontAlgn="base" hangingPunct="0">
                        <a:lnSpc>
                          <a:spcPct val="93000"/>
                        </a:lnSpc>
                        <a:spcBef>
                          <a:spcPts val="288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</a:tabLs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Noto Sans CJK SC Regular" charset="0"/>
                          <a:cs typeface="Noto Sans CJK SC Regular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</a:tabLst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Noto Sans CJK SC Regular" charset="0"/>
                          <a:cs typeface="Noto Sans CJK SC Regular" charset="0"/>
                        </a:rPr>
                        <a:t>1.3 </a:t>
                      </a:r>
                    </a:p>
                  </a:txBody>
                  <a:tcPr marL="90000" marR="90000" marT="62802" marB="46800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</a:tr>
              <a:tr h="369888">
                <a:tc>
                  <a:txBody>
                    <a:bodyPr/>
                    <a:lstStyle>
                      <a:lvl1pPr>
                        <a:spcBef>
                          <a:spcPts val="142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charset="0"/>
                          <a:ea typeface="Noto Sans CJK SC Regular" charset="0"/>
                          <a:cs typeface="Noto Sans CJK SC Regular" charset="0"/>
                        </a:defRPr>
                      </a:lvl1pPr>
                      <a:lvl2pPr>
                        <a:spcBef>
                          <a:spcPts val="1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charset="0"/>
                          <a:ea typeface="Noto Sans CJK SC Regular" charset="0"/>
                          <a:cs typeface="Noto Sans CJK SC Regular" charset="0"/>
                        </a:defRPr>
                      </a:lvl2pPr>
                      <a:lvl3pPr>
                        <a:spcBef>
                          <a:spcPts val="85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charset="0"/>
                          <a:ea typeface="Noto Sans CJK SC Regular" charset="0"/>
                          <a:cs typeface="Noto Sans CJK SC Regular" charset="0"/>
                        </a:defRPr>
                      </a:lvl3pPr>
                      <a:lvl4pPr>
                        <a:spcBef>
                          <a:spcPts val="5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</a:tabLs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Noto Sans CJK SC Regular" charset="0"/>
                          <a:cs typeface="Noto Sans CJK SC Regular" charset="0"/>
                        </a:defRPr>
                      </a:lvl4pPr>
                      <a:lvl5pPr>
                        <a:spcBef>
                          <a:spcPts val="28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</a:tabLs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Noto Sans CJK SC Regular" charset="0"/>
                          <a:cs typeface="Noto Sans CJK SC Regular" charset="0"/>
                        </a:defRPr>
                      </a:lvl5pPr>
                      <a:lvl6pPr marL="2514600" indent="-228600" defTabSz="457200" fontAlgn="base" hangingPunct="0">
                        <a:lnSpc>
                          <a:spcPct val="93000"/>
                        </a:lnSpc>
                        <a:spcBef>
                          <a:spcPts val="288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</a:tabLs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Noto Sans CJK SC Regular" charset="0"/>
                          <a:cs typeface="Noto Sans CJK SC Regular" charset="0"/>
                        </a:defRPr>
                      </a:lvl6pPr>
                      <a:lvl7pPr marL="2971800" indent="-228600" defTabSz="457200" fontAlgn="base" hangingPunct="0">
                        <a:lnSpc>
                          <a:spcPct val="93000"/>
                        </a:lnSpc>
                        <a:spcBef>
                          <a:spcPts val="288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</a:tabLs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Noto Sans CJK SC Regular" charset="0"/>
                          <a:cs typeface="Noto Sans CJK SC Regular" charset="0"/>
                        </a:defRPr>
                      </a:lvl7pPr>
                      <a:lvl8pPr marL="3429000" indent="-228600" defTabSz="457200" fontAlgn="base" hangingPunct="0">
                        <a:lnSpc>
                          <a:spcPct val="93000"/>
                        </a:lnSpc>
                        <a:spcBef>
                          <a:spcPts val="288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</a:tabLs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Noto Sans CJK SC Regular" charset="0"/>
                          <a:cs typeface="Noto Sans CJK SC Regular" charset="0"/>
                        </a:defRPr>
                      </a:lvl8pPr>
                      <a:lvl9pPr marL="3886200" indent="-228600" defTabSz="457200" fontAlgn="base" hangingPunct="0">
                        <a:lnSpc>
                          <a:spcPct val="93000"/>
                        </a:lnSpc>
                        <a:spcBef>
                          <a:spcPts val="288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</a:tabLs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Noto Sans CJK SC Regular" charset="0"/>
                          <a:cs typeface="Noto Sans CJK SC Regular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</a:tabLst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Noto Sans CJK SC Regular" charset="0"/>
                          <a:cs typeface="Noto Sans CJK SC Regular" charset="0"/>
                        </a:rPr>
                        <a:t>Fe</a:t>
                      </a:r>
                    </a:p>
                  </a:txBody>
                  <a:tcPr marL="90000" marR="90000" marT="62802" marB="46800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142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charset="0"/>
                          <a:ea typeface="Noto Sans CJK SC Regular" charset="0"/>
                          <a:cs typeface="Noto Sans CJK SC Regular" charset="0"/>
                        </a:defRPr>
                      </a:lvl1pPr>
                      <a:lvl2pPr>
                        <a:spcBef>
                          <a:spcPts val="1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charset="0"/>
                          <a:ea typeface="Noto Sans CJK SC Regular" charset="0"/>
                          <a:cs typeface="Noto Sans CJK SC Regular" charset="0"/>
                        </a:defRPr>
                      </a:lvl2pPr>
                      <a:lvl3pPr>
                        <a:spcBef>
                          <a:spcPts val="85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charset="0"/>
                          <a:ea typeface="Noto Sans CJK SC Regular" charset="0"/>
                          <a:cs typeface="Noto Sans CJK SC Regular" charset="0"/>
                        </a:defRPr>
                      </a:lvl3pPr>
                      <a:lvl4pPr>
                        <a:spcBef>
                          <a:spcPts val="5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</a:tabLs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Noto Sans CJK SC Regular" charset="0"/>
                          <a:cs typeface="Noto Sans CJK SC Regular" charset="0"/>
                        </a:defRPr>
                      </a:lvl4pPr>
                      <a:lvl5pPr>
                        <a:spcBef>
                          <a:spcPts val="28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</a:tabLs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Noto Sans CJK SC Regular" charset="0"/>
                          <a:cs typeface="Noto Sans CJK SC Regular" charset="0"/>
                        </a:defRPr>
                      </a:lvl5pPr>
                      <a:lvl6pPr marL="2514600" indent="-228600" defTabSz="457200" fontAlgn="base" hangingPunct="0">
                        <a:lnSpc>
                          <a:spcPct val="93000"/>
                        </a:lnSpc>
                        <a:spcBef>
                          <a:spcPts val="288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</a:tabLs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Noto Sans CJK SC Regular" charset="0"/>
                          <a:cs typeface="Noto Sans CJK SC Regular" charset="0"/>
                        </a:defRPr>
                      </a:lvl6pPr>
                      <a:lvl7pPr marL="2971800" indent="-228600" defTabSz="457200" fontAlgn="base" hangingPunct="0">
                        <a:lnSpc>
                          <a:spcPct val="93000"/>
                        </a:lnSpc>
                        <a:spcBef>
                          <a:spcPts val="288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</a:tabLs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Noto Sans CJK SC Regular" charset="0"/>
                          <a:cs typeface="Noto Sans CJK SC Regular" charset="0"/>
                        </a:defRPr>
                      </a:lvl7pPr>
                      <a:lvl8pPr marL="3429000" indent="-228600" defTabSz="457200" fontAlgn="base" hangingPunct="0">
                        <a:lnSpc>
                          <a:spcPct val="93000"/>
                        </a:lnSpc>
                        <a:spcBef>
                          <a:spcPts val="288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</a:tabLs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Noto Sans CJK SC Regular" charset="0"/>
                          <a:cs typeface="Noto Sans CJK SC Regular" charset="0"/>
                        </a:defRPr>
                      </a:lvl8pPr>
                      <a:lvl9pPr marL="3886200" indent="-228600" defTabSz="457200" fontAlgn="base" hangingPunct="0">
                        <a:lnSpc>
                          <a:spcPct val="93000"/>
                        </a:lnSpc>
                        <a:spcBef>
                          <a:spcPts val="288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</a:tabLst>
                        <a:defRPr>
                          <a:solidFill>
                            <a:srgbClr val="000000"/>
                          </a:solidFill>
                          <a:latin typeface="Arial" charset="0"/>
                          <a:ea typeface="Noto Sans CJK SC Regular" charset="0"/>
                          <a:cs typeface="Noto Sans CJK SC Regular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</a:tabLst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Noto Sans CJK SC Regular" charset="0"/>
                          <a:cs typeface="Noto Sans CJK SC Regular" charset="0"/>
                        </a:rPr>
                        <a:t>2.0</a:t>
                      </a:r>
                    </a:p>
                  </a:txBody>
                  <a:tcPr marL="90000" marR="90000" marT="62802" marB="46800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CC"/>
                    </a:solidFill>
                  </a:tcPr>
                </a:tc>
              </a:tr>
            </a:tbl>
          </a:graphicData>
        </a:graphic>
      </p:graphicFrame>
      <p:sp>
        <p:nvSpPr>
          <p:cNvPr id="24637" name="Text Box 61"/>
          <p:cNvSpPr txBox="1">
            <a:spLocks noChangeArrowheads="1"/>
          </p:cNvSpPr>
          <p:nvPr/>
        </p:nvSpPr>
        <p:spPr bwMode="auto">
          <a:xfrm>
            <a:off x="3033743" y="6062435"/>
            <a:ext cx="3511550" cy="260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55668" rIns="90000" bIns="45000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rgbClr val="000000"/>
                </a:solidFill>
                <a:latin typeface="Arial" charset="0"/>
                <a:ea typeface="Noto Sans CJK SC Regular" charset="0"/>
                <a:cs typeface="Noto Sans CJK SC Regular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rgbClr val="000000"/>
                </a:solidFill>
                <a:latin typeface="Arial" charset="0"/>
                <a:ea typeface="Noto Sans CJK SC Regular" charset="0"/>
                <a:cs typeface="Noto Sans CJK SC Regular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rgbClr val="000000"/>
                </a:solidFill>
                <a:latin typeface="Arial" charset="0"/>
                <a:ea typeface="Noto Sans CJK SC Regular" charset="0"/>
                <a:cs typeface="Noto Sans CJK SC Regular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rgbClr val="000000"/>
                </a:solidFill>
                <a:latin typeface="Arial" charset="0"/>
                <a:ea typeface="Noto Sans CJK SC Regular" charset="0"/>
                <a:cs typeface="Noto Sans CJK SC Regular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rgbClr val="000000"/>
                </a:solidFill>
                <a:latin typeface="Arial" charset="0"/>
                <a:ea typeface="Noto Sans CJK SC Regular" charset="0"/>
                <a:cs typeface="Noto Sans CJK SC Regular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rgbClr val="000000"/>
                </a:solidFill>
                <a:latin typeface="Arial" charset="0"/>
                <a:ea typeface="Noto Sans CJK SC Regular" charset="0"/>
                <a:cs typeface="Noto Sans CJK SC Regular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rgbClr val="000000"/>
                </a:solidFill>
                <a:latin typeface="Arial" charset="0"/>
                <a:ea typeface="Noto Sans CJK SC Regular" charset="0"/>
                <a:cs typeface="Noto Sans CJK SC Regular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rgbClr val="000000"/>
                </a:solidFill>
                <a:latin typeface="Arial" charset="0"/>
                <a:ea typeface="Noto Sans CJK SC Regular" charset="0"/>
                <a:cs typeface="Noto Sans CJK SC Regular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rgbClr val="000000"/>
                </a:solidFill>
                <a:latin typeface="Arial" charset="0"/>
                <a:ea typeface="Noto Sans CJK SC Regular" charset="0"/>
                <a:cs typeface="Noto Sans CJK SC Regular" charset="0"/>
              </a:defRPr>
            </a:lvl9pPr>
          </a:lstStyle>
          <a:p>
            <a:r>
              <a:rPr lang="en-US" altLang="zh-CN" sz="1200" dirty="0">
                <a:solidFill>
                  <a:schemeClr val="tx1"/>
                </a:solidFill>
              </a:rPr>
              <a:t>      Yoon et al. Scientific Reports</a:t>
            </a:r>
            <a:r>
              <a:rPr lang="en-US" altLang="zh-CN" sz="1200" b="1" dirty="0">
                <a:solidFill>
                  <a:schemeClr val="tx1"/>
                </a:solidFill>
              </a:rPr>
              <a:t> 6</a:t>
            </a:r>
            <a:r>
              <a:rPr lang="en-US" altLang="zh-CN" sz="1200" dirty="0">
                <a:solidFill>
                  <a:schemeClr val="tx1"/>
                </a:solidFill>
              </a:rPr>
              <a:t> 24791 (2016) </a:t>
            </a:r>
          </a:p>
        </p:txBody>
      </p:sp>
      <p:sp>
        <p:nvSpPr>
          <p:cNvPr id="24640" name="Text Box 64"/>
          <p:cNvSpPr txBox="1">
            <a:spLocks noChangeArrowheads="1"/>
          </p:cNvSpPr>
          <p:nvPr/>
        </p:nvSpPr>
        <p:spPr bwMode="auto">
          <a:xfrm>
            <a:off x="1317429" y="6062446"/>
            <a:ext cx="3143250" cy="260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55668" rIns="90000" bIns="45000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00"/>
                </a:solidFill>
                <a:latin typeface="Arial" charset="0"/>
                <a:ea typeface="Noto Sans CJK SC Regular" charset="0"/>
                <a:cs typeface="Noto Sans CJK SC Regular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00"/>
                </a:solidFill>
                <a:latin typeface="Arial" charset="0"/>
                <a:ea typeface="Noto Sans CJK SC Regular" charset="0"/>
                <a:cs typeface="Noto Sans CJK SC Regular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00"/>
                </a:solidFill>
                <a:latin typeface="Arial" charset="0"/>
                <a:ea typeface="Noto Sans CJK SC Regular" charset="0"/>
                <a:cs typeface="Noto Sans CJK SC Regular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00"/>
                </a:solidFill>
                <a:latin typeface="Arial" charset="0"/>
                <a:ea typeface="Noto Sans CJK SC Regular" charset="0"/>
                <a:cs typeface="Noto Sans CJK SC Regular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00"/>
                </a:solidFill>
                <a:latin typeface="Arial" charset="0"/>
                <a:ea typeface="Noto Sans CJK SC Regular" charset="0"/>
                <a:cs typeface="Noto Sans CJK SC Regular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00"/>
                </a:solidFill>
                <a:latin typeface="Arial" charset="0"/>
                <a:ea typeface="Noto Sans CJK SC Regular" charset="0"/>
                <a:cs typeface="Noto Sans CJK SC Regular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00"/>
                </a:solidFill>
                <a:latin typeface="Arial" charset="0"/>
                <a:ea typeface="Noto Sans CJK SC Regular" charset="0"/>
                <a:cs typeface="Noto Sans CJK SC Regular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00"/>
                </a:solidFill>
                <a:latin typeface="Arial" charset="0"/>
                <a:ea typeface="Noto Sans CJK SC Regular" charset="0"/>
                <a:cs typeface="Noto Sans CJK SC Regular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00"/>
                </a:solidFill>
                <a:latin typeface="Arial" charset="0"/>
                <a:ea typeface="Noto Sans CJK SC Regular" charset="0"/>
                <a:cs typeface="Noto Sans CJK SC Regular" charset="0"/>
              </a:defRPr>
            </a:lvl9pPr>
          </a:lstStyle>
          <a:p>
            <a:r>
              <a:rPr lang="en-US" altLang="zh-CN" sz="1200" dirty="0" smtClean="0">
                <a:solidFill>
                  <a:schemeClr val="tx1"/>
                </a:solidFill>
              </a:rPr>
              <a:t>CFG </a:t>
            </a:r>
            <a:r>
              <a:rPr lang="en-US" altLang="zh-CN" sz="1200" dirty="0">
                <a:solidFill>
                  <a:schemeClr val="tx1"/>
                </a:solidFill>
              </a:rPr>
              <a:t>et al., </a:t>
            </a:r>
            <a:r>
              <a:rPr lang="en-US" altLang="zh-CN" sz="1200" dirty="0" err="1">
                <a:solidFill>
                  <a:schemeClr val="tx1"/>
                </a:solidFill>
              </a:rPr>
              <a:t>IUCrJ</a:t>
            </a:r>
            <a:r>
              <a:rPr lang="en-US" altLang="zh-CN" sz="1200" dirty="0">
                <a:solidFill>
                  <a:schemeClr val="tx1"/>
                </a:solidFill>
              </a:rPr>
              <a:t> </a:t>
            </a:r>
            <a:r>
              <a:rPr lang="en-US" altLang="zh-CN" sz="1200" b="1" dirty="0">
                <a:solidFill>
                  <a:schemeClr val="tx1"/>
                </a:solidFill>
              </a:rPr>
              <a:t>4 </a:t>
            </a:r>
            <a:r>
              <a:rPr lang="en-US" altLang="zh-CN" sz="1200" dirty="0">
                <a:solidFill>
                  <a:schemeClr val="tx1"/>
                </a:solidFill>
              </a:rPr>
              <a:t>(2017)</a:t>
            </a:r>
          </a:p>
        </p:txBody>
      </p:sp>
      <p:sp>
        <p:nvSpPr>
          <p:cNvPr id="24642" name="Text Box 66"/>
          <p:cNvSpPr txBox="1">
            <a:spLocks noChangeArrowheads="1"/>
          </p:cNvSpPr>
          <p:nvPr/>
        </p:nvSpPr>
        <p:spPr bwMode="auto">
          <a:xfrm rot="16140000">
            <a:off x="3388520" y="3221832"/>
            <a:ext cx="1398587" cy="26035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55668" rIns="90000" bIns="45000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charset="0"/>
                <a:ea typeface="Noto Sans CJK SC Regular" charset="0"/>
                <a:cs typeface="Noto Sans CJK SC Regular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charset="0"/>
                <a:ea typeface="Noto Sans CJK SC Regular" charset="0"/>
                <a:cs typeface="Noto Sans CJK SC Regular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charset="0"/>
                <a:ea typeface="Noto Sans CJK SC Regular" charset="0"/>
                <a:cs typeface="Noto Sans CJK SC Regular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charset="0"/>
                <a:ea typeface="Noto Sans CJK SC Regular" charset="0"/>
                <a:cs typeface="Noto Sans CJK SC Regular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charset="0"/>
                <a:ea typeface="Noto Sans CJK SC Regular" charset="0"/>
                <a:cs typeface="Noto Sans CJK SC Regular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charset="0"/>
                <a:ea typeface="Noto Sans CJK SC Regular" charset="0"/>
                <a:cs typeface="Noto Sans CJK SC Regular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charset="0"/>
                <a:ea typeface="Noto Sans CJK SC Regular" charset="0"/>
                <a:cs typeface="Noto Sans CJK SC Regular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charset="0"/>
                <a:ea typeface="Noto Sans CJK SC Regular" charset="0"/>
                <a:cs typeface="Noto Sans CJK SC Regular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charset="0"/>
                <a:ea typeface="Noto Sans CJK SC Regular" charset="0"/>
                <a:cs typeface="Noto Sans CJK SC Regular" charset="0"/>
              </a:defRPr>
            </a:lvl9pPr>
          </a:lstStyle>
          <a:p>
            <a:r>
              <a:rPr lang="en-US" altLang="zh-CN" sz="1200"/>
              <a:t># bound electrons</a:t>
            </a:r>
          </a:p>
        </p:txBody>
      </p:sp>
      <p:sp>
        <p:nvSpPr>
          <p:cNvPr id="24643" name="Text Box 67"/>
          <p:cNvSpPr txBox="1">
            <a:spLocks noChangeArrowheads="1"/>
          </p:cNvSpPr>
          <p:nvPr/>
        </p:nvSpPr>
        <p:spPr bwMode="auto">
          <a:xfrm rot="16140000">
            <a:off x="9416256" y="3042444"/>
            <a:ext cx="1658938" cy="26035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55668" rIns="90000" bIns="45000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charset="0"/>
                <a:ea typeface="Noto Sans CJK SC Regular" charset="0"/>
                <a:cs typeface="Noto Sans CJK SC Regular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charset="0"/>
                <a:ea typeface="Noto Sans CJK SC Regular" charset="0"/>
                <a:cs typeface="Noto Sans CJK SC Regular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charset="0"/>
                <a:ea typeface="Noto Sans CJK SC Regular" charset="0"/>
                <a:cs typeface="Noto Sans CJK SC Regular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charset="0"/>
                <a:ea typeface="Noto Sans CJK SC Regular" charset="0"/>
                <a:cs typeface="Noto Sans CJK SC Regular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charset="0"/>
                <a:ea typeface="Noto Sans CJK SC Regular" charset="0"/>
                <a:cs typeface="Noto Sans CJK SC Regular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charset="0"/>
                <a:ea typeface="Noto Sans CJK SC Regular" charset="0"/>
                <a:cs typeface="Noto Sans CJK SC Regular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charset="0"/>
                <a:ea typeface="Noto Sans CJK SC Regular" charset="0"/>
                <a:cs typeface="Noto Sans CJK SC Regular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charset="0"/>
                <a:ea typeface="Noto Sans CJK SC Regular" charset="0"/>
                <a:cs typeface="Noto Sans CJK SC Regular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charset="0"/>
                <a:ea typeface="Noto Sans CJK SC Regular" charset="0"/>
                <a:cs typeface="Noto Sans CJK SC Regular" charset="0"/>
              </a:defRPr>
            </a:lvl9pPr>
          </a:lstStyle>
          <a:p>
            <a:r>
              <a:rPr lang="en-US" altLang="zh-CN" sz="1200"/>
              <a:t>avg. displacement (</a:t>
            </a:r>
            <a:r>
              <a:rPr lang="en-US" altLang="zh-CN" sz="1200">
                <a:ea typeface="Arial" charset="0"/>
                <a:cs typeface="Arial" charset="0"/>
              </a:rPr>
              <a:t>Å</a:t>
            </a:r>
            <a:r>
              <a:rPr lang="en-US" altLang="zh-CN" sz="1200"/>
              <a:t>)</a:t>
            </a:r>
          </a:p>
        </p:txBody>
      </p:sp>
      <p:sp>
        <p:nvSpPr>
          <p:cNvPr id="24644" name="Text Box 68"/>
          <p:cNvSpPr txBox="1">
            <a:spLocks noChangeArrowheads="1"/>
          </p:cNvSpPr>
          <p:nvPr/>
        </p:nvSpPr>
        <p:spPr bwMode="auto">
          <a:xfrm>
            <a:off x="6737350" y="4164013"/>
            <a:ext cx="730250" cy="26035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55668" rIns="90000" bIns="45000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charset="0"/>
                <a:ea typeface="Noto Sans CJK SC Regular" charset="0"/>
                <a:cs typeface="Noto Sans CJK SC Regular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charset="0"/>
                <a:ea typeface="Noto Sans CJK SC Regular" charset="0"/>
                <a:cs typeface="Noto Sans CJK SC Regular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charset="0"/>
                <a:ea typeface="Noto Sans CJK SC Regular" charset="0"/>
                <a:cs typeface="Noto Sans CJK SC Regular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charset="0"/>
                <a:ea typeface="Noto Sans CJK SC Regular" charset="0"/>
                <a:cs typeface="Noto Sans CJK SC Regular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charset="0"/>
                <a:ea typeface="Noto Sans CJK SC Regular" charset="0"/>
                <a:cs typeface="Noto Sans CJK SC Regular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charset="0"/>
                <a:ea typeface="Noto Sans CJK SC Regular" charset="0"/>
                <a:cs typeface="Noto Sans CJK SC Regular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charset="0"/>
                <a:ea typeface="Noto Sans CJK SC Regular" charset="0"/>
                <a:cs typeface="Noto Sans CJK SC Regular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charset="0"/>
                <a:ea typeface="Noto Sans CJK SC Regular" charset="0"/>
                <a:cs typeface="Noto Sans CJK SC Regular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charset="0"/>
                <a:ea typeface="Noto Sans CJK SC Regular" charset="0"/>
                <a:cs typeface="Noto Sans CJK SC Regular" charset="0"/>
              </a:defRPr>
            </a:lvl9pPr>
          </a:lstStyle>
          <a:p>
            <a:r>
              <a:rPr lang="en-US" altLang="zh-CN" sz="1200"/>
              <a:t>time (fs)</a:t>
            </a:r>
          </a:p>
        </p:txBody>
      </p:sp>
      <p:sp>
        <p:nvSpPr>
          <p:cNvPr id="24645" name="Text Box 69"/>
          <p:cNvSpPr txBox="1">
            <a:spLocks noChangeArrowheads="1"/>
          </p:cNvSpPr>
          <p:nvPr/>
        </p:nvSpPr>
        <p:spPr bwMode="auto">
          <a:xfrm rot="16140000">
            <a:off x="3454400" y="1979613"/>
            <a:ext cx="1200150" cy="26035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55668" rIns="90000" bIns="45000"/>
          <a:lstStyle>
            <a:lvl1pPr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charset="0"/>
                <a:ea typeface="Noto Sans CJK SC Regular" charset="0"/>
                <a:cs typeface="Noto Sans CJK SC Regular" charset="0"/>
              </a:defRPr>
            </a:lvl1pPr>
            <a:lvl2pPr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charset="0"/>
                <a:ea typeface="Noto Sans CJK SC Regular" charset="0"/>
                <a:cs typeface="Noto Sans CJK SC Regular" charset="0"/>
              </a:defRPr>
            </a:lvl2pPr>
            <a:lvl3pPr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charset="0"/>
                <a:ea typeface="Noto Sans CJK SC Regular" charset="0"/>
                <a:cs typeface="Noto Sans CJK SC Regular" charset="0"/>
              </a:defRPr>
            </a:lvl3pPr>
            <a:lvl4pPr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charset="0"/>
                <a:ea typeface="Noto Sans CJK SC Regular" charset="0"/>
                <a:cs typeface="Noto Sans CJK SC Regular" charset="0"/>
              </a:defRPr>
            </a:lvl4pPr>
            <a:lvl5pPr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charset="0"/>
                <a:ea typeface="Noto Sans CJK SC Regular" charset="0"/>
                <a:cs typeface="Noto Sans CJK SC Regular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charset="0"/>
                <a:ea typeface="Noto Sans CJK SC Regular" charset="0"/>
                <a:cs typeface="Noto Sans CJK SC Regular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charset="0"/>
                <a:ea typeface="Noto Sans CJK SC Regular" charset="0"/>
                <a:cs typeface="Noto Sans CJK SC Regular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charset="0"/>
                <a:ea typeface="Noto Sans CJK SC Regular" charset="0"/>
                <a:cs typeface="Noto Sans CJK SC Regular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charset="0"/>
                <a:ea typeface="Noto Sans CJK SC Regular" charset="0"/>
                <a:cs typeface="Noto Sans CJK SC Regular" charset="0"/>
              </a:defRPr>
            </a:lvl9pPr>
          </a:lstStyle>
          <a:p>
            <a:r>
              <a:rPr lang="en-US" altLang="zh-CN" sz="1200"/>
              <a:t>FEL power (W)</a:t>
            </a:r>
          </a:p>
        </p:txBody>
      </p:sp>
      <p:sp>
        <p:nvSpPr>
          <p:cNvPr id="24646" name="Rectangle 70"/>
          <p:cNvSpPr>
            <a:spLocks noGrp="1" noChangeArrowheads="1"/>
          </p:cNvSpPr>
          <p:nvPr>
            <p:ph type="title" idx="4294967295"/>
          </p:nvPr>
        </p:nvSpPr>
        <p:spPr>
          <a:xfrm>
            <a:off x="655638" y="597809"/>
            <a:ext cx="9939791" cy="436859"/>
          </a:xfrm>
          <a:ln/>
        </p:spPr>
        <p:txBody>
          <a:bodyPr vert="horz" lIns="0" tIns="21336" rIns="0" bIns="0" rtlCol="0" anchor="b" anchorCtr="0">
            <a:noAutofit/>
          </a:bodyPr>
          <a:lstStyle/>
          <a:p>
            <a: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</a:tabLst>
            </a:pPr>
            <a:r>
              <a:rPr lang="en-US" altLang="zh-CN" dirty="0"/>
              <a:t>I</a:t>
            </a:r>
            <a:r>
              <a:rPr lang="en-US" altLang="zh-CN" dirty="0" smtClean="0"/>
              <a:t>dentify </a:t>
            </a:r>
            <a:r>
              <a:rPr lang="en-US" altLang="zh-CN" dirty="0"/>
              <a:t>optimal pulse duration for small protein imaging</a:t>
            </a:r>
          </a:p>
        </p:txBody>
      </p:sp>
      <p:pic>
        <p:nvPicPr>
          <p:cNvPr id="24" name="Grafik 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638" y="5967414"/>
            <a:ext cx="380682" cy="380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01151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6075" y="1296858"/>
            <a:ext cx="4716194" cy="218434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1834" y="3481200"/>
            <a:ext cx="6297568" cy="266504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055802" y="1784389"/>
            <a:ext cx="3699317" cy="17770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69875" indent="-269875">
              <a:lnSpc>
                <a:spcPct val="112000"/>
              </a:lnSpc>
              <a:buBlip>
                <a:blip r:embed="rId4"/>
              </a:buBlip>
            </a:pPr>
            <a:r>
              <a:rPr kumimoji="1" lang="en-US" altLang="zh-CN" sz="1600" dirty="0"/>
              <a:t>Slope: </a:t>
            </a:r>
            <a:r>
              <a:rPr kumimoji="1" lang="en-US" altLang="zh-CN" sz="1600" dirty="0" smtClean="0"/>
              <a:t>strength</a:t>
            </a:r>
            <a:r>
              <a:rPr kumimoji="1" lang="en-US" altLang="zh-CN" sz="1600" dirty="0"/>
              <a:t>, not affected by the spectrum width </a:t>
            </a:r>
            <a:r>
              <a:rPr kumimoji="1" lang="en-US" altLang="zh-CN" sz="1600" dirty="0" smtClean="0"/>
              <a:t>or symmetry</a:t>
            </a:r>
          </a:p>
          <a:p>
            <a:pPr marL="269875" indent="-269875">
              <a:lnSpc>
                <a:spcPct val="112000"/>
              </a:lnSpc>
              <a:buBlip>
                <a:blip r:embed="rId4"/>
              </a:buBlip>
            </a:pPr>
            <a:endParaRPr kumimoji="1" lang="en-US" altLang="zh-CN" sz="1600" dirty="0"/>
          </a:p>
          <a:p>
            <a:pPr marL="269875" indent="-269875">
              <a:lnSpc>
                <a:spcPct val="112000"/>
              </a:lnSpc>
              <a:buBlip>
                <a:blip r:embed="rId4"/>
              </a:buBlip>
            </a:pPr>
            <a:r>
              <a:rPr kumimoji="1" lang="en-US" altLang="zh-CN" sz="1600" dirty="0" smtClean="0"/>
              <a:t>Intercept</a:t>
            </a:r>
            <a:r>
              <a:rPr kumimoji="1" lang="en-US" altLang="zh-CN" sz="1600" dirty="0"/>
              <a:t>: </a:t>
            </a:r>
            <a:r>
              <a:rPr kumimoji="1" lang="en-US" altLang="zh-CN" sz="1600" dirty="0" smtClean="0"/>
              <a:t>density, affected by the asymmetry </a:t>
            </a:r>
            <a:r>
              <a:rPr kumimoji="1" lang="en-US" altLang="zh-CN" sz="1600" dirty="0"/>
              <a:t>of the </a:t>
            </a:r>
            <a:r>
              <a:rPr kumimoji="1" lang="en-US" altLang="zh-CN" sz="1600" dirty="0" err="1"/>
              <a:t>undulator</a:t>
            </a:r>
            <a:r>
              <a:rPr kumimoji="1" lang="en-US" altLang="zh-CN" sz="1600" dirty="0"/>
              <a:t> </a:t>
            </a:r>
            <a:r>
              <a:rPr kumimoji="1" lang="en-US" altLang="zh-CN" sz="1600" dirty="0" smtClean="0"/>
              <a:t>x-ray spectrum</a:t>
            </a:r>
            <a:endParaRPr kumimoji="1" lang="zh-CN" altLang="en-US" sz="1600" dirty="0" err="1" smtClean="0"/>
          </a:p>
        </p:txBody>
      </p:sp>
      <p:sp>
        <p:nvSpPr>
          <p:cNvPr id="8" name="Rectangle 7"/>
          <p:cNvSpPr/>
          <p:nvPr/>
        </p:nvSpPr>
        <p:spPr>
          <a:xfrm>
            <a:off x="1106172" y="6071037"/>
            <a:ext cx="6096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1000" smtClean="0"/>
              <a:t>Y.Y. </a:t>
            </a:r>
            <a:r>
              <a:rPr lang="en-US" altLang="zh-CN" sz="1000" dirty="0" smtClean="0"/>
              <a:t>Zhang, M.X. Tang, Y. </a:t>
            </a:r>
            <a:r>
              <a:rPr lang="en-US" altLang="zh-CN" sz="1000" dirty="0" err="1" smtClean="0"/>
              <a:t>Cai</a:t>
            </a:r>
            <a:r>
              <a:rPr lang="en-US" altLang="zh-CN" sz="1000" dirty="0" smtClean="0"/>
              <a:t>, J.C. E, and S.N. Luo, </a:t>
            </a:r>
            <a:r>
              <a:rPr lang="en-US" altLang="zh-CN" sz="1000" i="1" dirty="0" smtClean="0"/>
              <a:t>Journal of Synchrotron Radiation</a:t>
            </a:r>
            <a:r>
              <a:rPr lang="en-US" altLang="zh-CN" sz="1000" dirty="0" smtClean="0"/>
              <a:t> 26, 413 (2019).</a:t>
            </a:r>
            <a:endParaRPr lang="en-US" altLang="zh-CN" sz="1000" dirty="0">
              <a:effectLst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098" y="5957896"/>
            <a:ext cx="391222" cy="391222"/>
          </a:xfrm>
          <a:prstGeom prst="rect">
            <a:avLst/>
          </a:prstGeom>
        </p:spPr>
      </p:pic>
      <p:sp>
        <p:nvSpPr>
          <p:cNvPr id="10" name="Rectangle 70"/>
          <p:cNvSpPr>
            <a:spLocks noGrp="1" noChangeArrowheads="1"/>
          </p:cNvSpPr>
          <p:nvPr>
            <p:ph type="title" idx="4294967295"/>
          </p:nvPr>
        </p:nvSpPr>
        <p:spPr>
          <a:xfrm>
            <a:off x="655638" y="597809"/>
            <a:ext cx="9939791" cy="436859"/>
          </a:xfrm>
          <a:ln/>
        </p:spPr>
        <p:txBody>
          <a:bodyPr vert="horz" lIns="0" tIns="21336" rIns="0" bIns="0" rtlCol="0" anchor="b" anchorCtr="0">
            <a:noAutofit/>
          </a:bodyPr>
          <a:lstStyle/>
          <a:p>
            <a: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</a:tabLst>
            </a:pPr>
            <a:r>
              <a:rPr lang="en-US" altLang="zh-CN" dirty="0" smtClean="0"/>
              <a:t>Verify analysis methodology suitability in various x-ray spectrum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8583106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189" y="712232"/>
            <a:ext cx="10956924" cy="414041"/>
          </a:xfrm>
        </p:spPr>
        <p:txBody>
          <a:bodyPr/>
          <a:lstStyle/>
          <a:p>
            <a:r>
              <a:rPr kumimoji="1" lang="en-US" altLang="zh-CN" dirty="0"/>
              <a:t>WP5 Virtual Neutron and X-ray </a:t>
            </a:r>
            <a:r>
              <a:rPr kumimoji="1" lang="en-US" altLang="zh-CN" dirty="0" smtClean="0"/>
              <a:t>Laboratory</a:t>
            </a:r>
            <a:endParaRPr kumimoji="1"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3889" y="1611470"/>
            <a:ext cx="10944224" cy="3889375"/>
          </a:xfrm>
        </p:spPr>
        <p:txBody>
          <a:bodyPr/>
          <a:lstStyle/>
          <a:p>
            <a:pPr marL="0" indent="0">
              <a:buNone/>
            </a:pPr>
            <a:r>
              <a:rPr kumimoji="1" lang="en-US" altLang="zh-CN" dirty="0">
                <a:solidFill>
                  <a:srgbClr val="0070C0"/>
                </a:solidFill>
              </a:rPr>
              <a:t>Vi</a:t>
            </a:r>
            <a:r>
              <a:rPr kumimoji="1" lang="en-US" altLang="zh-CN" dirty="0"/>
              <a:t>rtual </a:t>
            </a:r>
            <a:r>
              <a:rPr kumimoji="1" lang="en-US" altLang="zh-CN" dirty="0">
                <a:solidFill>
                  <a:srgbClr val="0070C0"/>
                </a:solidFill>
              </a:rPr>
              <a:t>N</a:t>
            </a:r>
            <a:r>
              <a:rPr kumimoji="1" lang="en-US" altLang="zh-CN" dirty="0"/>
              <a:t>eutron and </a:t>
            </a:r>
            <a:r>
              <a:rPr kumimoji="1" lang="en-US" altLang="zh-CN" dirty="0" err="1"/>
              <a:t>x-ra</a:t>
            </a:r>
            <a:r>
              <a:rPr kumimoji="1" lang="en-US" altLang="zh-CN" dirty="0" err="1">
                <a:solidFill>
                  <a:srgbClr val="0070C0"/>
                </a:solidFill>
              </a:rPr>
              <a:t>Y</a:t>
            </a:r>
            <a:r>
              <a:rPr kumimoji="1" lang="en-US" altLang="zh-CN" dirty="0"/>
              <a:t> </a:t>
            </a:r>
            <a:r>
              <a:rPr kumimoji="1" lang="en-US" altLang="zh-CN" dirty="0">
                <a:solidFill>
                  <a:srgbClr val="0070C0"/>
                </a:solidFill>
              </a:rPr>
              <a:t>L</a:t>
            </a:r>
            <a:r>
              <a:rPr kumimoji="1" lang="en-US" altLang="zh-CN" dirty="0"/>
              <a:t>aboratory (</a:t>
            </a:r>
            <a:r>
              <a:rPr kumimoji="1" lang="en-US" altLang="zh-CN" dirty="0" err="1"/>
              <a:t>ViNYL</a:t>
            </a:r>
            <a:r>
              <a:rPr kumimoji="1" lang="en-US" altLang="zh-CN" dirty="0"/>
              <a:t>) is a simulation </a:t>
            </a:r>
            <a:r>
              <a:rPr kumimoji="1" lang="en-US" altLang="zh-CN" dirty="0" smtClean="0"/>
              <a:t>environment to:</a:t>
            </a:r>
            <a:endParaRPr kumimoji="1" lang="en-US" altLang="zh-CN" dirty="0" smtClean="0">
              <a:solidFill>
                <a:srgbClr val="0070C0"/>
              </a:solidFill>
            </a:endParaRPr>
          </a:p>
          <a:p>
            <a:r>
              <a:rPr kumimoji="1" lang="en-US" altLang="zh-CN" dirty="0" smtClean="0"/>
              <a:t>Offer services for simulation and modelling of photon and neutron instruments, as well as start-to-end simulations to describe entire experiments at photon and neutron facilities.</a:t>
            </a:r>
            <a:endParaRPr kumimoji="1" lang="en-US" altLang="zh-CN" dirty="0"/>
          </a:p>
          <a:p>
            <a:r>
              <a:rPr kumimoji="1" lang="en-US" altLang="zh-CN" dirty="0"/>
              <a:t>Make simulation data services inter-operable </a:t>
            </a:r>
            <a:r>
              <a:rPr kumimoji="1" lang="en-US" altLang="zh-CN" dirty="0" smtClean="0"/>
              <a:t>among partners and </a:t>
            </a:r>
            <a:r>
              <a:rPr kumimoji="1" lang="en-US" altLang="zh-CN" dirty="0"/>
              <a:t>with data analysis services and </a:t>
            </a:r>
            <a:r>
              <a:rPr kumimoji="1" lang="en-US" altLang="zh-CN" dirty="0" smtClean="0"/>
              <a:t>data catalogs.</a:t>
            </a:r>
          </a:p>
          <a:p>
            <a:r>
              <a:rPr kumimoji="1" lang="en-US" altLang="zh-CN" dirty="0" smtClean="0"/>
              <a:t>Enable research infrastructures to seamlessly link this experiment simulation services to their in-house data reduction, analysis, and visualization infrastructures.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534678" y="5015738"/>
            <a:ext cx="9262074" cy="970214"/>
            <a:chOff x="534678" y="4231400"/>
            <a:chExt cx="9262074" cy="97021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90546" y="4246020"/>
              <a:ext cx="899225" cy="899225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4678" y="4245327"/>
              <a:ext cx="1440341" cy="941125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62605" y="4231400"/>
              <a:ext cx="1134147" cy="900117"/>
            </a:xfrm>
            <a:prstGeom prst="rect">
              <a:avLst/>
            </a:prstGeom>
          </p:spPr>
        </p:pic>
        <p:pic>
          <p:nvPicPr>
            <p:cNvPr id="8" name="Picture 2" descr="LI_delivery consortium_cmyk.jp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95987" y="4245328"/>
              <a:ext cx="1133853" cy="8470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10814" y="4245328"/>
              <a:ext cx="733234" cy="914504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12602" y="4245327"/>
              <a:ext cx="1777201" cy="956287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12635" y="4245327"/>
              <a:ext cx="1012701" cy="880778"/>
            </a:xfrm>
            <a:prstGeom prst="rect">
              <a:avLst/>
            </a:prstGeom>
          </p:spPr>
        </p:pic>
      </p:grpSp>
      <p:pic>
        <p:nvPicPr>
          <p:cNvPr id="12" name="Picture 2" descr="https://www.geant.org/Style%20Library/Geant/Images/logo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3697" y="5190318"/>
            <a:ext cx="1468028" cy="638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4243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Why do we need simulation services for research infrastructures?</a:t>
            </a:r>
            <a:endParaRPr kumimoji="1"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Experimental design and </a:t>
            </a:r>
            <a:r>
              <a:rPr kumimoji="1" lang="en-US" altLang="zh-CN" dirty="0" smtClean="0"/>
              <a:t>optimization</a:t>
            </a:r>
            <a:endParaRPr kumimoji="1" lang="en-US" altLang="zh-CN" dirty="0" smtClean="0"/>
          </a:p>
          <a:p>
            <a:r>
              <a:rPr kumimoji="1" lang="en-US" altLang="zh-CN" dirty="0" smtClean="0"/>
              <a:t>Estimation </a:t>
            </a:r>
            <a:r>
              <a:rPr kumimoji="1" lang="en-US" altLang="zh-CN" dirty="0"/>
              <a:t>of experimental </a:t>
            </a:r>
            <a:r>
              <a:rPr kumimoji="1" lang="en-US" altLang="zh-CN" dirty="0" smtClean="0"/>
              <a:t>artifacts</a:t>
            </a:r>
          </a:p>
          <a:p>
            <a:r>
              <a:rPr kumimoji="1" lang="en-US" altLang="zh-CN" dirty="0" smtClean="0"/>
              <a:t>Supporting </a:t>
            </a:r>
            <a:r>
              <a:rPr kumimoji="1" lang="en-US" altLang="zh-CN" dirty="0"/>
              <a:t>material for </a:t>
            </a:r>
            <a:r>
              <a:rPr kumimoji="1" lang="en-US" altLang="zh-CN" dirty="0" err="1"/>
              <a:t>beamtime</a:t>
            </a:r>
            <a:r>
              <a:rPr kumimoji="1" lang="en-US" altLang="zh-CN" dirty="0"/>
              <a:t> </a:t>
            </a:r>
            <a:r>
              <a:rPr kumimoji="1" lang="en-US" altLang="zh-CN" dirty="0" smtClean="0"/>
              <a:t>proposals</a:t>
            </a:r>
          </a:p>
          <a:p>
            <a:r>
              <a:rPr kumimoji="1" lang="en-US" altLang="zh-CN" dirty="0" smtClean="0"/>
              <a:t>Assisting </a:t>
            </a:r>
            <a:r>
              <a:rPr kumimoji="1" lang="en-US" altLang="zh-CN" dirty="0"/>
              <a:t>in decision making during an ongoing experiment </a:t>
            </a:r>
            <a:endParaRPr kumimoji="1" lang="en-US" altLang="zh-CN" dirty="0" smtClean="0"/>
          </a:p>
          <a:p>
            <a:r>
              <a:rPr kumimoji="1" lang="en-US" altLang="zh-CN" dirty="0" smtClean="0"/>
              <a:t>Interpretation </a:t>
            </a:r>
            <a:r>
              <a:rPr kumimoji="1" lang="en-US" altLang="zh-CN" dirty="0"/>
              <a:t>of experimental </a:t>
            </a:r>
            <a:r>
              <a:rPr kumimoji="1" lang="en-US" altLang="zh-CN" dirty="0" smtClean="0"/>
              <a:t>data (with WP4)</a:t>
            </a:r>
          </a:p>
          <a:p>
            <a:r>
              <a:rPr kumimoji="1" lang="en-US" altLang="zh-CN" dirty="0"/>
              <a:t>Teach students and new users to familiarize with the </a:t>
            </a:r>
            <a:r>
              <a:rPr kumimoji="1" lang="en-US" altLang="zh-CN" dirty="0" smtClean="0"/>
              <a:t>experiment</a:t>
            </a:r>
            <a:r>
              <a:rPr kumimoji="1" lang="en-US" altLang="zh-CN" dirty="0"/>
              <a:t> </a:t>
            </a:r>
            <a:r>
              <a:rPr kumimoji="1" lang="en-US" altLang="zh-CN" dirty="0" smtClean="0"/>
              <a:t>(with WP8)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562778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Road map</a:t>
            </a:r>
            <a:endParaRPr kumimoji="1"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“High–level</a:t>
            </a:r>
            <a:r>
              <a:rPr kumimoji="1" lang="en-US" altLang="zh-CN" dirty="0"/>
              <a:t>” </a:t>
            </a:r>
            <a:r>
              <a:rPr kumimoji="1" lang="en-US" altLang="zh-CN" dirty="0" smtClean="0"/>
              <a:t>application programming </a:t>
            </a:r>
            <a:r>
              <a:rPr kumimoji="1" lang="en-US" altLang="zh-CN" dirty="0"/>
              <a:t>interfaces to the “low–level” </a:t>
            </a:r>
            <a:r>
              <a:rPr kumimoji="1" lang="en-US" altLang="zh-CN" dirty="0" smtClean="0"/>
              <a:t>simulation codes.</a:t>
            </a:r>
            <a:endParaRPr kumimoji="1" lang="en-US" altLang="zh-CN" dirty="0"/>
          </a:p>
          <a:p>
            <a:r>
              <a:rPr kumimoji="1" lang="en-US" altLang="zh-CN" dirty="0" smtClean="0"/>
              <a:t>Metadata </a:t>
            </a:r>
            <a:r>
              <a:rPr kumimoji="1" lang="en-US" altLang="zh-CN" dirty="0"/>
              <a:t>standards for simulation data.</a:t>
            </a:r>
          </a:p>
          <a:p>
            <a:r>
              <a:rPr kumimoji="1" lang="en-US" altLang="zh-CN" dirty="0" smtClean="0"/>
              <a:t>Documented usage </a:t>
            </a:r>
            <a:r>
              <a:rPr kumimoji="1" lang="en-US" altLang="zh-CN" dirty="0"/>
              <a:t>examples </a:t>
            </a:r>
            <a:r>
              <a:rPr kumimoji="1" lang="en-US" altLang="zh-CN" dirty="0" smtClean="0"/>
              <a:t>in both </a:t>
            </a:r>
            <a:r>
              <a:rPr kumimoji="1" lang="en-US" altLang="zh-CN" dirty="0"/>
              <a:t>web based and </a:t>
            </a:r>
            <a:r>
              <a:rPr kumimoji="1" lang="en-US" altLang="zh-CN" dirty="0" smtClean="0"/>
              <a:t>desktop based </a:t>
            </a:r>
            <a:r>
              <a:rPr kumimoji="1" lang="en-US" altLang="zh-CN" dirty="0"/>
              <a:t>user interfaces</a:t>
            </a:r>
            <a:r>
              <a:rPr kumimoji="1" lang="en-US" altLang="zh-CN" dirty="0" smtClean="0"/>
              <a:t>.</a:t>
            </a:r>
          </a:p>
          <a:p>
            <a:r>
              <a:rPr kumimoji="1" lang="en-US" altLang="zh-CN" dirty="0" smtClean="0"/>
              <a:t>Build a cloud service based on all above.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97492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189" y="712232"/>
            <a:ext cx="10956924" cy="370171"/>
          </a:xfrm>
        </p:spPr>
        <p:txBody>
          <a:bodyPr/>
          <a:lstStyle/>
          <a:p>
            <a:r>
              <a:rPr kumimoji="1" lang="en-US" altLang="zh-CN" dirty="0"/>
              <a:t>Road map</a:t>
            </a:r>
            <a:endParaRPr kumimoji="1" lang="zh-CN" alt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8745" y="1082777"/>
            <a:ext cx="10701175" cy="5518918"/>
            <a:chOff x="88745" y="1082777"/>
            <a:chExt cx="10701175" cy="5518918"/>
          </a:xfrm>
        </p:grpSpPr>
        <p:grpSp>
          <p:nvGrpSpPr>
            <p:cNvPr id="104" name="Group 103"/>
            <p:cNvGrpSpPr/>
            <p:nvPr/>
          </p:nvGrpSpPr>
          <p:grpSpPr>
            <a:xfrm>
              <a:off x="88745" y="1082777"/>
              <a:ext cx="10701175" cy="5518918"/>
              <a:chOff x="88745" y="1082777"/>
              <a:chExt cx="10701175" cy="5518918"/>
            </a:xfrm>
          </p:grpSpPr>
          <p:sp>
            <p:nvSpPr>
              <p:cNvPr id="12" name="TextBox 11"/>
              <p:cNvSpPr txBox="1"/>
              <p:nvPr/>
            </p:nvSpPr>
            <p:spPr>
              <a:xfrm>
                <a:off x="2788920" y="3944382"/>
                <a:ext cx="1584960" cy="772160"/>
              </a:xfrm>
              <a:prstGeom prst="rect">
                <a:avLst/>
              </a:prstGeom>
              <a:ln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noAutofit/>
              </a:bodyPr>
              <a:lstStyle/>
              <a:p>
                <a:pPr marL="36000" marR="0" lvl="0" algn="ctr" defTabSz="914400" eaLnBrk="1" fontAlgn="auto" latinLnBrk="0" hangingPunct="1">
                  <a:lnSpc>
                    <a:spcPct val="112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1400" dirty="0" smtClean="0"/>
                  <a:t>Source and Beamline Simulation</a:t>
                </a:r>
                <a:endParaRPr kumimoji="1" lang="zh-CN" altLang="en-US" sz="1400" dirty="0" err="1" smtClean="0"/>
              </a:p>
            </p:txBody>
          </p:sp>
          <p:sp>
            <p:nvSpPr>
              <p:cNvPr id="24" name="Can 23"/>
              <p:cNvSpPr/>
              <p:nvPr/>
            </p:nvSpPr>
            <p:spPr>
              <a:xfrm>
                <a:off x="4155440" y="4917440"/>
                <a:ext cx="965200" cy="1097280"/>
              </a:xfrm>
              <a:prstGeom prst="can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algn="ctr">
                  <a:lnSpc>
                    <a:spcPct val="113000"/>
                  </a:lnSpc>
                </a:pPr>
                <a:r>
                  <a:rPr kumimoji="1" lang="en-US" altLang="zh-CN" sz="1400" dirty="0" smtClean="0"/>
                  <a:t>Photon/</a:t>
                </a:r>
              </a:p>
              <a:p>
                <a:pPr algn="ctr">
                  <a:lnSpc>
                    <a:spcPct val="113000"/>
                  </a:lnSpc>
                </a:pPr>
                <a:r>
                  <a:rPr kumimoji="1" lang="en-US" altLang="zh-CN" sz="1400" dirty="0" smtClean="0"/>
                  <a:t>Neutron database</a:t>
                </a:r>
                <a:endParaRPr kumimoji="1" lang="zh-CN" altLang="en-US" sz="1400" dirty="0" err="1" smtClean="0"/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4922520" y="3944382"/>
                <a:ext cx="1584960" cy="772160"/>
              </a:xfrm>
              <a:prstGeom prst="rect">
                <a:avLst/>
              </a:prstGeom>
              <a:ln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noAutofit/>
              </a:bodyPr>
              <a:lstStyle/>
              <a:p>
                <a:pPr marL="36000" marR="0" lvl="0" algn="ctr" defTabSz="914400" eaLnBrk="1" fontAlgn="auto" latinLnBrk="0" hangingPunct="1">
                  <a:lnSpc>
                    <a:spcPct val="112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1400" dirty="0" smtClean="0"/>
                  <a:t>Sample Trajectory Simulation</a:t>
                </a:r>
                <a:endParaRPr kumimoji="1" lang="zh-CN" altLang="en-US" sz="1400" dirty="0" err="1" smtClean="0"/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7056120" y="3944382"/>
                <a:ext cx="1584960" cy="772160"/>
              </a:xfrm>
              <a:prstGeom prst="rect">
                <a:avLst/>
              </a:prstGeom>
              <a:ln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noAutofit/>
              </a:bodyPr>
              <a:lstStyle/>
              <a:p>
                <a:pPr marL="36000" marR="0" lvl="0" algn="ctr" defTabSz="914400" eaLnBrk="1" fontAlgn="auto" latinLnBrk="0" hangingPunct="1">
                  <a:lnSpc>
                    <a:spcPct val="112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1400" dirty="0" smtClean="0"/>
                  <a:t>Simulation of Scattered Intensity</a:t>
                </a:r>
                <a:endParaRPr kumimoji="1" lang="zh-CN" altLang="en-US" sz="1400" dirty="0" err="1" smtClean="0"/>
              </a:p>
            </p:txBody>
          </p:sp>
          <p:cxnSp>
            <p:nvCxnSpPr>
              <p:cNvPr id="23" name="Straight Connector 22"/>
              <p:cNvCxnSpPr/>
              <p:nvPr/>
            </p:nvCxnSpPr>
            <p:spPr>
              <a:xfrm>
                <a:off x="5740400" y="3312160"/>
                <a:ext cx="0" cy="27432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>
              <a:xfrm>
                <a:off x="3581400" y="3586480"/>
                <a:ext cx="426720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Arrow Connector 30"/>
              <p:cNvCxnSpPr/>
              <p:nvPr/>
            </p:nvCxnSpPr>
            <p:spPr>
              <a:xfrm>
                <a:off x="3581400" y="3586480"/>
                <a:ext cx="0" cy="35790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31"/>
              <p:cNvCxnSpPr/>
              <p:nvPr/>
            </p:nvCxnSpPr>
            <p:spPr>
              <a:xfrm>
                <a:off x="5740400" y="3586480"/>
                <a:ext cx="0" cy="35790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Arrow Connector 32"/>
              <p:cNvCxnSpPr/>
              <p:nvPr/>
            </p:nvCxnSpPr>
            <p:spPr>
              <a:xfrm>
                <a:off x="7848600" y="3586480"/>
                <a:ext cx="0" cy="35790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Elbow Connector 34"/>
              <p:cNvCxnSpPr>
                <a:stCxn id="12" idx="2"/>
                <a:endCxn id="24" idx="2"/>
              </p:cNvCxnSpPr>
              <p:nvPr/>
            </p:nvCxnSpPr>
            <p:spPr>
              <a:xfrm rot="16200000" flipH="1">
                <a:off x="3493651" y="4804291"/>
                <a:ext cx="749538" cy="574040"/>
              </a:xfrm>
              <a:prstGeom prst="bentConnector2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Elbow Connector 36"/>
              <p:cNvCxnSpPr>
                <a:stCxn id="24" idx="1"/>
                <a:endCxn id="25" idx="1"/>
              </p:cNvCxnSpPr>
              <p:nvPr/>
            </p:nvCxnSpPr>
            <p:spPr>
              <a:xfrm rot="5400000" flipH="1" flipV="1">
                <a:off x="4486791" y="4481711"/>
                <a:ext cx="586978" cy="284480"/>
              </a:xfrm>
              <a:prstGeom prst="bentConnector2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" name="Can 37"/>
              <p:cNvSpPr/>
              <p:nvPr/>
            </p:nvSpPr>
            <p:spPr>
              <a:xfrm>
                <a:off x="6289040" y="4900452"/>
                <a:ext cx="965200" cy="1114267"/>
              </a:xfrm>
              <a:prstGeom prst="can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algn="ctr">
                  <a:lnSpc>
                    <a:spcPct val="113000"/>
                  </a:lnSpc>
                </a:pPr>
                <a:r>
                  <a:rPr kumimoji="1" lang="en-US" altLang="zh-CN" sz="1400" dirty="0" smtClean="0"/>
                  <a:t>Sample</a:t>
                </a:r>
              </a:p>
              <a:p>
                <a:pPr algn="ctr">
                  <a:lnSpc>
                    <a:spcPct val="113000"/>
                  </a:lnSpc>
                </a:pPr>
                <a:r>
                  <a:rPr kumimoji="1" lang="en-US" altLang="zh-CN" sz="1400" dirty="0"/>
                  <a:t>T</a:t>
                </a:r>
                <a:r>
                  <a:rPr kumimoji="1" lang="en-US" altLang="zh-CN" sz="1400" smtClean="0"/>
                  <a:t>rajectory</a:t>
                </a:r>
                <a:endParaRPr kumimoji="1" lang="zh-CN" altLang="en-US" sz="1400" dirty="0" err="1" smtClean="0"/>
              </a:p>
            </p:txBody>
          </p:sp>
          <p:cxnSp>
            <p:nvCxnSpPr>
              <p:cNvPr id="39" name="Elbow Connector 38"/>
              <p:cNvCxnSpPr>
                <a:stCxn id="25" idx="2"/>
                <a:endCxn id="38" idx="2"/>
              </p:cNvCxnSpPr>
              <p:nvPr/>
            </p:nvCxnSpPr>
            <p:spPr>
              <a:xfrm rot="16200000" flipH="1">
                <a:off x="5631498" y="4800044"/>
                <a:ext cx="741044" cy="574040"/>
              </a:xfrm>
              <a:prstGeom prst="bentConnector2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Elbow Connector 39"/>
              <p:cNvCxnSpPr>
                <a:stCxn id="38" idx="1"/>
                <a:endCxn id="26" idx="1"/>
              </p:cNvCxnSpPr>
              <p:nvPr/>
            </p:nvCxnSpPr>
            <p:spPr>
              <a:xfrm rot="5400000" flipH="1" flipV="1">
                <a:off x="6628885" y="4473217"/>
                <a:ext cx="569990" cy="284480"/>
              </a:xfrm>
              <a:prstGeom prst="bentConnector2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9" name="Can 48"/>
              <p:cNvSpPr/>
              <p:nvPr/>
            </p:nvSpPr>
            <p:spPr>
              <a:xfrm>
                <a:off x="8188960" y="4900451"/>
                <a:ext cx="965200" cy="1114267"/>
              </a:xfrm>
              <a:prstGeom prst="can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algn="ctr">
                  <a:lnSpc>
                    <a:spcPct val="113000"/>
                  </a:lnSpc>
                </a:pPr>
                <a:r>
                  <a:rPr kumimoji="1" lang="en-US" altLang="zh-CN" sz="1400" dirty="0" smtClean="0"/>
                  <a:t>Sim. Data</a:t>
                </a:r>
              </a:p>
              <a:p>
                <a:pPr algn="ctr">
                  <a:lnSpc>
                    <a:spcPct val="113000"/>
                  </a:lnSpc>
                </a:pPr>
                <a:r>
                  <a:rPr kumimoji="1" lang="en-US" altLang="zh-CN" sz="1400" dirty="0" smtClean="0"/>
                  <a:t>Catalog</a:t>
                </a:r>
                <a:endParaRPr kumimoji="1" lang="zh-CN" altLang="en-US" sz="1400" dirty="0" err="1" smtClean="0"/>
              </a:p>
            </p:txBody>
          </p:sp>
          <p:sp>
            <p:nvSpPr>
              <p:cNvPr id="50" name="Can 49"/>
              <p:cNvSpPr/>
              <p:nvPr/>
            </p:nvSpPr>
            <p:spPr>
              <a:xfrm>
                <a:off x="9566593" y="4900450"/>
                <a:ext cx="965200" cy="1114267"/>
              </a:xfrm>
              <a:prstGeom prst="can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algn="ctr">
                  <a:lnSpc>
                    <a:spcPct val="113000"/>
                  </a:lnSpc>
                </a:pPr>
                <a:r>
                  <a:rPr kumimoji="1" lang="en-US" altLang="zh-CN" sz="1400" dirty="0" smtClean="0"/>
                  <a:t>Exp. Data</a:t>
                </a:r>
              </a:p>
              <a:p>
                <a:pPr algn="ctr">
                  <a:lnSpc>
                    <a:spcPct val="113000"/>
                  </a:lnSpc>
                </a:pPr>
                <a:r>
                  <a:rPr kumimoji="1" lang="en-US" altLang="zh-CN" sz="1400" dirty="0" smtClean="0"/>
                  <a:t>Catalog</a:t>
                </a:r>
                <a:endParaRPr kumimoji="1" lang="zh-CN" altLang="en-US" sz="1400" dirty="0" err="1" smtClean="0"/>
              </a:p>
            </p:txBody>
          </p:sp>
          <p:cxnSp>
            <p:nvCxnSpPr>
              <p:cNvPr id="52" name="Elbow Connector 51"/>
              <p:cNvCxnSpPr>
                <a:stCxn id="26" idx="2"/>
                <a:endCxn id="49" idx="2"/>
              </p:cNvCxnSpPr>
              <p:nvPr/>
            </p:nvCxnSpPr>
            <p:spPr>
              <a:xfrm rot="16200000" flipH="1">
                <a:off x="7648259" y="4916883"/>
                <a:ext cx="741043" cy="340360"/>
              </a:xfrm>
              <a:prstGeom prst="bentConnector2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5" name="Group 54"/>
              <p:cNvGrpSpPr/>
              <p:nvPr/>
            </p:nvGrpSpPr>
            <p:grpSpPr>
              <a:xfrm>
                <a:off x="3729636" y="2344945"/>
                <a:ext cx="1106524" cy="702643"/>
                <a:chOff x="2234508" y="1134821"/>
                <a:chExt cx="1106524" cy="702643"/>
              </a:xfrm>
            </p:grpSpPr>
            <p:sp>
              <p:nvSpPr>
                <p:cNvPr id="56" name="Rounded Rectangle 55"/>
                <p:cNvSpPr/>
                <p:nvPr/>
              </p:nvSpPr>
              <p:spPr>
                <a:xfrm>
                  <a:off x="2234508" y="1134821"/>
                  <a:ext cx="1106524" cy="702643"/>
                </a:xfrm>
                <a:prstGeom prst="roundRect">
                  <a:avLst>
                    <a:gd name="adj" fmla="val 10000"/>
                  </a:avLst>
                </a:prstGeom>
              </p:spPr>
              <p:style>
                <a:lnRef idx="1">
                  <a:schemeClr val="accen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lt1">
                    <a:alpha val="9000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lt1">
                    <a:alpha val="9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dk1">
                    <a:hueOff val="0"/>
                    <a:satOff val="0"/>
                    <a:lumOff val="0"/>
                    <a:alphaOff val="0"/>
                  </a:schemeClr>
                </a:fontRef>
              </p:style>
            </p:sp>
            <p:sp>
              <p:nvSpPr>
                <p:cNvPr id="57" name="Rounded Rectangle 4"/>
                <p:cNvSpPr/>
                <p:nvPr/>
              </p:nvSpPr>
              <p:spPr>
                <a:xfrm>
                  <a:off x="2255088" y="1162184"/>
                  <a:ext cx="1065364" cy="661483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 spcFirstLastPara="0" vert="horz" wrap="square" lIns="76200" tIns="76200" rIns="76200" bIns="76200" numCol="1" spcCol="1270" anchor="ctr" anchorCtr="0">
                  <a:noAutofit/>
                </a:bodyPr>
                <a:lstStyle/>
                <a:p>
                  <a:pPr lvl="0" algn="ctr" defTabSz="8890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r>
                    <a:rPr lang="en-US" altLang="zh-CN" sz="2000" dirty="0" err="1">
                      <a:solidFill>
                        <a:srgbClr val="FF0000"/>
                      </a:solidFill>
                    </a:rPr>
                    <a:t>SimEx</a:t>
                  </a:r>
                  <a:endParaRPr lang="zh-CN" altLang="en-US" sz="2000" kern="1200" dirty="0">
                    <a:solidFill>
                      <a:srgbClr val="FF0000"/>
                    </a:solidFill>
                  </a:endParaRPr>
                </a:p>
              </p:txBody>
            </p:sp>
          </p:grpSp>
          <p:grpSp>
            <p:nvGrpSpPr>
              <p:cNvPr id="58" name="Group 57"/>
              <p:cNvGrpSpPr/>
              <p:nvPr/>
            </p:nvGrpSpPr>
            <p:grpSpPr>
              <a:xfrm>
                <a:off x="5212996" y="2344945"/>
                <a:ext cx="1106524" cy="702643"/>
                <a:chOff x="2254828" y="1144192"/>
                <a:chExt cx="1106524" cy="702643"/>
              </a:xfrm>
            </p:grpSpPr>
            <p:sp>
              <p:nvSpPr>
                <p:cNvPr id="59" name="Rounded Rectangle 58"/>
                <p:cNvSpPr/>
                <p:nvPr/>
              </p:nvSpPr>
              <p:spPr>
                <a:xfrm>
                  <a:off x="2254828" y="1144192"/>
                  <a:ext cx="1106524" cy="702643"/>
                </a:xfrm>
                <a:prstGeom prst="roundRect">
                  <a:avLst>
                    <a:gd name="adj" fmla="val 10000"/>
                  </a:avLst>
                </a:prstGeom>
              </p:spPr>
              <p:style>
                <a:lnRef idx="1">
                  <a:schemeClr val="accen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lt1">
                    <a:alpha val="9000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lt1">
                    <a:alpha val="9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dk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/>
                <a:lstStyle/>
                <a:p>
                  <a:endParaRPr lang="zh-CN" altLang="en-US" dirty="0"/>
                </a:p>
              </p:txBody>
            </p:sp>
            <p:sp>
              <p:nvSpPr>
                <p:cNvPr id="60" name="Rounded Rectangle 4"/>
                <p:cNvSpPr/>
                <p:nvPr/>
              </p:nvSpPr>
              <p:spPr>
                <a:xfrm>
                  <a:off x="2255088" y="1162184"/>
                  <a:ext cx="1065364" cy="661483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 spcFirstLastPara="0" vert="horz" wrap="square" lIns="76200" tIns="76200" rIns="76200" bIns="76200" numCol="1" spcCol="1270" anchor="ctr" anchorCtr="0">
                  <a:noAutofit/>
                </a:bodyPr>
                <a:lstStyle/>
                <a:p>
                  <a:pPr lvl="0" algn="ctr" defTabSz="8890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r>
                    <a:rPr lang="en-US" altLang="zh-CN" sz="2000" dirty="0" err="1">
                      <a:solidFill>
                        <a:srgbClr val="FF0000"/>
                      </a:solidFill>
                    </a:rPr>
                    <a:t>McStas</a:t>
                  </a:r>
                  <a:endParaRPr lang="zh-CN" altLang="en-US" sz="2000" kern="1200" dirty="0">
                    <a:solidFill>
                      <a:srgbClr val="FF0000"/>
                    </a:solidFill>
                  </a:endParaRPr>
                </a:p>
              </p:txBody>
            </p:sp>
          </p:grpSp>
          <p:grpSp>
            <p:nvGrpSpPr>
              <p:cNvPr id="62" name="Group 61"/>
              <p:cNvGrpSpPr/>
              <p:nvPr/>
            </p:nvGrpSpPr>
            <p:grpSpPr>
              <a:xfrm>
                <a:off x="6742076" y="2344945"/>
                <a:ext cx="1106524" cy="702643"/>
                <a:chOff x="7858745" y="730935"/>
                <a:chExt cx="1106524" cy="702643"/>
              </a:xfrm>
            </p:grpSpPr>
            <p:sp>
              <p:nvSpPr>
                <p:cNvPr id="63" name="Rounded Rectangle 62"/>
                <p:cNvSpPr/>
                <p:nvPr/>
              </p:nvSpPr>
              <p:spPr>
                <a:xfrm>
                  <a:off x="7858745" y="730935"/>
                  <a:ext cx="1106524" cy="702643"/>
                </a:xfrm>
                <a:prstGeom prst="roundRect">
                  <a:avLst>
                    <a:gd name="adj" fmla="val 10000"/>
                  </a:avLst>
                </a:prstGeom>
              </p:spPr>
              <p:style>
                <a:lnRef idx="1">
                  <a:schemeClr val="accen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lt1">
                    <a:alpha val="9000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lt1">
                    <a:alpha val="9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dk1">
                    <a:hueOff val="0"/>
                    <a:satOff val="0"/>
                    <a:lumOff val="0"/>
                    <a:alphaOff val="0"/>
                  </a:schemeClr>
                </a:fontRef>
              </p:style>
            </p:sp>
            <p:sp>
              <p:nvSpPr>
                <p:cNvPr id="64" name="Rounded Rectangle 4"/>
                <p:cNvSpPr/>
                <p:nvPr/>
              </p:nvSpPr>
              <p:spPr>
                <a:xfrm>
                  <a:off x="7879325" y="749416"/>
                  <a:ext cx="1065364" cy="661483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 spcFirstLastPara="0" vert="horz" wrap="square" lIns="76200" tIns="76200" rIns="76200" bIns="76200" numCol="1" spcCol="1270" anchor="ctr" anchorCtr="0">
                  <a:noAutofit/>
                </a:bodyPr>
                <a:lstStyle/>
                <a:p>
                  <a:pPr lvl="0" algn="ctr" defTabSz="8890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r>
                    <a:rPr lang="en-US" altLang="zh-CN" sz="2000" kern="1200" dirty="0" smtClean="0">
                      <a:solidFill>
                        <a:srgbClr val="FF0000"/>
                      </a:solidFill>
                    </a:rPr>
                    <a:t>OASYS</a:t>
                  </a:r>
                  <a:endParaRPr lang="zh-CN" altLang="en-US" sz="2000" kern="1200" dirty="0">
                    <a:solidFill>
                      <a:srgbClr val="FF0000"/>
                    </a:solidFill>
                  </a:endParaRPr>
                </a:p>
              </p:txBody>
            </p:sp>
          </p:grpSp>
          <p:sp>
            <p:nvSpPr>
              <p:cNvPr id="66" name="Rectangle 65"/>
              <p:cNvSpPr/>
              <p:nvPr/>
            </p:nvSpPr>
            <p:spPr>
              <a:xfrm>
                <a:off x="3241040" y="2032000"/>
                <a:ext cx="4998720" cy="1280160"/>
              </a:xfrm>
              <a:prstGeom prst="rect">
                <a:avLst/>
              </a:prstGeom>
              <a:noFill/>
              <a:ln w="19050">
                <a:solidFill>
                  <a:srgbClr val="002060"/>
                </a:solidFill>
              </a:ln>
            </p:spPr>
            <p:txBody>
              <a:bodyPr rtlCol="0" anchor="ctr">
                <a:noAutofit/>
              </a:bodyPr>
              <a:lstStyle/>
              <a:p>
                <a:pPr algn="ctr">
                  <a:lnSpc>
                    <a:spcPct val="113000"/>
                  </a:lnSpc>
                </a:pPr>
                <a:endParaRPr kumimoji="1" lang="zh-CN" altLang="en-US" sz="1400" dirty="0" err="1" smtClean="0"/>
              </a:p>
            </p:txBody>
          </p:sp>
          <p:sp>
            <p:nvSpPr>
              <p:cNvPr id="68" name="TextBox 67"/>
              <p:cNvSpPr txBox="1"/>
              <p:nvPr/>
            </p:nvSpPr>
            <p:spPr>
              <a:xfrm>
                <a:off x="3149823" y="1988664"/>
                <a:ext cx="914400" cy="325120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marL="36000" marR="0" defTabSz="914400" eaLnBrk="1" fontAlgn="auto" latinLnBrk="0" hangingPunct="1">
                  <a:lnSpc>
                    <a:spcPct val="112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1" lang="en-US" altLang="zh-CN" sz="1400" smtClean="0"/>
                  <a:t>API Layer</a:t>
                </a:r>
                <a:endParaRPr kumimoji="1" lang="zh-CN" altLang="en-US" sz="1400" dirty="0" smtClean="0"/>
              </a:p>
            </p:txBody>
          </p:sp>
          <p:grpSp>
            <p:nvGrpSpPr>
              <p:cNvPr id="79" name="Group 78"/>
              <p:cNvGrpSpPr/>
              <p:nvPr/>
            </p:nvGrpSpPr>
            <p:grpSpPr>
              <a:xfrm>
                <a:off x="4177560" y="1082777"/>
                <a:ext cx="3102080" cy="691434"/>
                <a:chOff x="3383737" y="1798402"/>
                <a:chExt cx="5028743" cy="691434"/>
              </a:xfrm>
            </p:grpSpPr>
            <p:sp>
              <p:nvSpPr>
                <p:cNvPr id="69" name="Rectangle 68"/>
                <p:cNvSpPr/>
                <p:nvPr/>
              </p:nvSpPr>
              <p:spPr>
                <a:xfrm>
                  <a:off x="3413760" y="1841262"/>
                  <a:ext cx="4998720" cy="648574"/>
                </a:xfrm>
                <a:prstGeom prst="rect">
                  <a:avLst/>
                </a:prstGeom>
                <a:noFill/>
                <a:ln w="19050">
                  <a:solidFill>
                    <a:srgbClr val="002060"/>
                  </a:solidFill>
                </a:ln>
              </p:spPr>
              <p:txBody>
                <a:bodyPr rtlCol="0" anchor="ctr">
                  <a:noAutofit/>
                </a:bodyPr>
                <a:lstStyle/>
                <a:p>
                  <a:pPr algn="ctr">
                    <a:lnSpc>
                      <a:spcPct val="113000"/>
                    </a:lnSpc>
                  </a:pPr>
                  <a:endParaRPr kumimoji="1" lang="zh-CN" altLang="en-US" sz="1400" dirty="0" err="1" smtClean="0"/>
                </a:p>
              </p:txBody>
            </p:sp>
            <p:sp>
              <p:nvSpPr>
                <p:cNvPr id="71" name="TextBox 70"/>
                <p:cNvSpPr txBox="1"/>
                <p:nvPr/>
              </p:nvSpPr>
              <p:spPr>
                <a:xfrm>
                  <a:off x="3383737" y="1798402"/>
                  <a:ext cx="4140833" cy="3251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noAutofit/>
                </a:bodyPr>
                <a:lstStyle/>
                <a:p>
                  <a:pPr>
                    <a:lnSpc>
                      <a:spcPct val="113000"/>
                    </a:lnSpc>
                  </a:pPr>
                  <a:r>
                    <a:rPr kumimoji="1" lang="en-US" altLang="zh-CN" sz="1400" dirty="0"/>
                    <a:t>Simulation </a:t>
                  </a:r>
                  <a:r>
                    <a:rPr kumimoji="1" lang="en-US" altLang="zh-CN" sz="1400" dirty="0" smtClean="0"/>
                    <a:t>Platform</a:t>
                  </a:r>
                  <a:endParaRPr kumimoji="1" lang="zh-CN" altLang="en-US" sz="1400" dirty="0" err="1"/>
                </a:p>
              </p:txBody>
            </p:sp>
            <p:grpSp>
              <p:nvGrpSpPr>
                <p:cNvPr id="72" name="Group 71"/>
                <p:cNvGrpSpPr/>
                <p:nvPr/>
              </p:nvGrpSpPr>
              <p:grpSpPr>
                <a:xfrm>
                  <a:off x="4270214" y="2088575"/>
                  <a:ext cx="1383500" cy="313695"/>
                  <a:chOff x="1382950" y="1141604"/>
                  <a:chExt cx="2168811" cy="702643"/>
                </a:xfrm>
              </p:grpSpPr>
              <p:sp>
                <p:nvSpPr>
                  <p:cNvPr id="73" name="Rounded Rectangle 72"/>
                  <p:cNvSpPr/>
                  <p:nvPr/>
                </p:nvSpPr>
                <p:spPr>
                  <a:xfrm>
                    <a:off x="1382950" y="1141604"/>
                    <a:ext cx="2168811" cy="702643"/>
                  </a:xfrm>
                  <a:prstGeom prst="roundRect">
                    <a:avLst>
                      <a:gd name="adj" fmla="val 10000"/>
                    </a:avLst>
                  </a:prstGeom>
                </p:spPr>
                <p:style>
                  <a:lnRef idx="1">
                    <a:schemeClr val="accen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lt1">
                      <a:alpha val="90000"/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lt1">
                      <a:alpha val="90000"/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dk1">
                      <a:hueOff val="0"/>
                      <a:satOff val="0"/>
                      <a:lumOff val="0"/>
                      <a:alphaOff val="0"/>
                    </a:schemeClr>
                  </a:fontRef>
                </p:style>
              </p:sp>
              <p:sp>
                <p:nvSpPr>
                  <p:cNvPr id="74" name="Rounded Rectangle 4"/>
                  <p:cNvSpPr/>
                  <p:nvPr/>
                </p:nvSpPr>
                <p:spPr>
                  <a:xfrm>
                    <a:off x="1673597" y="1162184"/>
                    <a:ext cx="1646857" cy="661483"/>
                  </a:xfrm>
                  <a:prstGeom prst="rect">
                    <a:avLst/>
                  </a:prstGeom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dk1">
                      <a:hueOff val="0"/>
                      <a:satOff val="0"/>
                      <a:lumOff val="0"/>
                      <a:alphaOff val="0"/>
                    </a:schemeClr>
                  </a:fontRef>
                </p:style>
                <p:txBody>
                  <a:bodyPr spcFirstLastPara="0" vert="horz" wrap="square" lIns="76200" tIns="76200" rIns="76200" bIns="76200" numCol="1" spcCol="1270" anchor="ctr" anchorCtr="0">
                    <a:noAutofit/>
                  </a:bodyPr>
                  <a:lstStyle/>
                  <a:p>
                    <a:pPr lvl="0" algn="ctr" defTabSz="8890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</a:pPr>
                    <a:r>
                      <a:rPr lang="en-US" altLang="zh-CN" sz="1100" kern="1200" dirty="0" err="1" smtClean="0"/>
                      <a:t>Jupyter</a:t>
                    </a:r>
                    <a:r>
                      <a:rPr lang="en-US" altLang="zh-CN" sz="1100" kern="1200" dirty="0" smtClean="0"/>
                      <a:t> Hub</a:t>
                    </a:r>
                    <a:endParaRPr lang="zh-CN" altLang="en-US" sz="1100" kern="1200" dirty="0"/>
                  </a:p>
                </p:txBody>
              </p:sp>
            </p:grpSp>
            <p:grpSp>
              <p:nvGrpSpPr>
                <p:cNvPr id="75" name="Group 74"/>
                <p:cNvGrpSpPr/>
                <p:nvPr/>
              </p:nvGrpSpPr>
              <p:grpSpPr>
                <a:xfrm>
                  <a:off x="6314700" y="2088575"/>
                  <a:ext cx="1209870" cy="313695"/>
                  <a:chOff x="2234508" y="1141604"/>
                  <a:chExt cx="1896623" cy="702643"/>
                </a:xfrm>
              </p:grpSpPr>
              <p:sp>
                <p:nvSpPr>
                  <p:cNvPr id="76" name="Rounded Rectangle 75"/>
                  <p:cNvSpPr/>
                  <p:nvPr/>
                </p:nvSpPr>
                <p:spPr>
                  <a:xfrm>
                    <a:off x="2234508" y="1141604"/>
                    <a:ext cx="1896623" cy="702643"/>
                  </a:xfrm>
                  <a:prstGeom prst="roundRect">
                    <a:avLst>
                      <a:gd name="adj" fmla="val 10000"/>
                    </a:avLst>
                  </a:prstGeom>
                </p:spPr>
                <p:style>
                  <a:lnRef idx="1">
                    <a:schemeClr val="accen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lt1">
                      <a:alpha val="90000"/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lt1">
                      <a:alpha val="90000"/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dk1">
                      <a:hueOff val="0"/>
                      <a:satOff val="0"/>
                      <a:lumOff val="0"/>
                      <a:alphaOff val="0"/>
                    </a:schemeClr>
                  </a:fontRef>
                </p:style>
              </p:sp>
              <p:sp>
                <p:nvSpPr>
                  <p:cNvPr id="77" name="Rounded Rectangle 4"/>
                  <p:cNvSpPr/>
                  <p:nvPr/>
                </p:nvSpPr>
                <p:spPr>
                  <a:xfrm>
                    <a:off x="2255087" y="1162184"/>
                    <a:ext cx="1876044" cy="661483"/>
                  </a:xfrm>
                  <a:prstGeom prst="rect">
                    <a:avLst/>
                  </a:prstGeom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dk1">
                      <a:hueOff val="0"/>
                      <a:satOff val="0"/>
                      <a:lumOff val="0"/>
                      <a:alphaOff val="0"/>
                    </a:schemeClr>
                  </a:fontRef>
                </p:style>
                <p:txBody>
                  <a:bodyPr spcFirstLastPara="0" vert="horz" wrap="square" lIns="76200" tIns="76200" rIns="76200" bIns="76200" numCol="1" spcCol="1270" anchor="ctr" anchorCtr="0">
                    <a:noAutofit/>
                  </a:bodyPr>
                  <a:lstStyle/>
                  <a:p>
                    <a:pPr lvl="0" algn="ctr" defTabSz="8890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</a:pPr>
                    <a:r>
                      <a:rPr lang="en-US" altLang="zh-CN" sz="1100" kern="1200" dirty="0" smtClean="0"/>
                      <a:t>Remote Desktop</a:t>
                    </a:r>
                    <a:endParaRPr lang="zh-CN" altLang="en-US" sz="1100" kern="1200" dirty="0"/>
                  </a:p>
                </p:txBody>
              </p:sp>
            </p:grpSp>
          </p:grpSp>
          <p:cxnSp>
            <p:nvCxnSpPr>
              <p:cNvPr id="78" name="Straight Arrow Connector 77"/>
              <p:cNvCxnSpPr>
                <a:stCxn id="69" idx="2"/>
                <a:endCxn id="66" idx="0"/>
              </p:cNvCxnSpPr>
              <p:nvPr/>
            </p:nvCxnSpPr>
            <p:spPr>
              <a:xfrm>
                <a:off x="5737860" y="1774211"/>
                <a:ext cx="2540" cy="257789"/>
              </a:xfrm>
              <a:prstGeom prst="straightConnector1">
                <a:avLst/>
              </a:prstGeom>
              <a:ln w="19050"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3" name="Cloud 82"/>
              <p:cNvSpPr/>
              <p:nvPr/>
            </p:nvSpPr>
            <p:spPr>
              <a:xfrm>
                <a:off x="88745" y="4001782"/>
                <a:ext cx="1827211" cy="579120"/>
              </a:xfrm>
              <a:prstGeom prst="cloud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>
                <a:noAutofit/>
              </a:bodyPr>
              <a:lstStyle/>
              <a:p>
                <a:pPr algn="ctr">
                  <a:lnSpc>
                    <a:spcPct val="113000"/>
                  </a:lnSpc>
                </a:pPr>
                <a:r>
                  <a:rPr kumimoji="1" lang="en-US" altLang="zh-CN" sz="1400" dirty="0" smtClean="0"/>
                  <a:t>Computing Resources</a:t>
                </a:r>
                <a:endParaRPr kumimoji="1" lang="zh-CN" altLang="en-US" sz="1400" dirty="0" err="1" smtClean="0"/>
              </a:p>
            </p:txBody>
          </p:sp>
          <p:cxnSp>
            <p:nvCxnSpPr>
              <p:cNvPr id="85" name="Elbow Connector 84"/>
              <p:cNvCxnSpPr>
                <a:stCxn id="69" idx="1"/>
                <a:endCxn id="83" idx="3"/>
              </p:cNvCxnSpPr>
              <p:nvPr/>
            </p:nvCxnSpPr>
            <p:spPr>
              <a:xfrm rot="10800000" flipV="1">
                <a:off x="1002352" y="1449924"/>
                <a:ext cx="3193729" cy="2584970"/>
              </a:xfrm>
              <a:prstGeom prst="bentConnector2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0" name="Right Arrow 89"/>
              <p:cNvSpPr/>
              <p:nvPr/>
            </p:nvSpPr>
            <p:spPr>
              <a:xfrm>
                <a:off x="2044701" y="4001782"/>
                <a:ext cx="685800" cy="635146"/>
              </a:xfrm>
              <a:prstGeom prst="rightArrow">
                <a:avLst/>
              </a:prstGeom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algn="ctr">
                  <a:lnSpc>
                    <a:spcPct val="113000"/>
                  </a:lnSpc>
                </a:pPr>
                <a:endParaRPr kumimoji="1" lang="zh-CN" altLang="en-US" sz="1400" dirty="0" err="1" smtClean="0"/>
              </a:p>
            </p:txBody>
          </p:sp>
          <p:sp>
            <p:nvSpPr>
              <p:cNvPr id="92" name="TextBox 91"/>
              <p:cNvSpPr txBox="1"/>
              <p:nvPr/>
            </p:nvSpPr>
            <p:spPr>
              <a:xfrm>
                <a:off x="4155440" y="6234175"/>
                <a:ext cx="6634480" cy="367520"/>
              </a:xfrm>
              <a:prstGeom prst="rect">
                <a:avLst/>
              </a:prstGeom>
              <a:ln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noAutofit/>
              </a:bodyPr>
              <a:lstStyle/>
              <a:p>
                <a:pPr marL="36000" marR="0" lvl="0" algn="ctr" defTabSz="914400" eaLnBrk="1" fontAlgn="auto" latinLnBrk="0" hangingPunct="1">
                  <a:lnSpc>
                    <a:spcPct val="112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1400" dirty="0" smtClean="0"/>
                  <a:t>Data Reduction and Analysis (</a:t>
                </a:r>
                <a:r>
                  <a:rPr kumimoji="1" lang="en-US" altLang="zh-CN" sz="1400" dirty="0" smtClean="0">
                    <a:solidFill>
                      <a:srgbClr val="FF0000"/>
                    </a:solidFill>
                  </a:rPr>
                  <a:t>WP4</a:t>
                </a:r>
                <a:r>
                  <a:rPr kumimoji="1" lang="en-US" altLang="zh-CN" sz="1400" dirty="0" smtClean="0"/>
                  <a:t>)</a:t>
                </a:r>
                <a:endParaRPr kumimoji="1" lang="zh-CN" altLang="en-US" sz="1400" dirty="0" err="1" smtClean="0"/>
              </a:p>
            </p:txBody>
          </p:sp>
          <p:cxnSp>
            <p:nvCxnSpPr>
              <p:cNvPr id="94" name="Straight Arrow Connector 93"/>
              <p:cNvCxnSpPr>
                <a:stCxn id="24" idx="3"/>
              </p:cNvCxnSpPr>
              <p:nvPr/>
            </p:nvCxnSpPr>
            <p:spPr>
              <a:xfrm>
                <a:off x="4638040" y="6014720"/>
                <a:ext cx="0" cy="219455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Arrow Connector 95"/>
              <p:cNvCxnSpPr>
                <a:stCxn id="38" idx="3"/>
              </p:cNvCxnSpPr>
              <p:nvPr/>
            </p:nvCxnSpPr>
            <p:spPr>
              <a:xfrm>
                <a:off x="6771640" y="6014719"/>
                <a:ext cx="0" cy="21945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Arrow Connector 98"/>
              <p:cNvCxnSpPr/>
              <p:nvPr/>
            </p:nvCxnSpPr>
            <p:spPr>
              <a:xfrm>
                <a:off x="8641080" y="6014717"/>
                <a:ext cx="0" cy="21945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Arrow Connector 101"/>
              <p:cNvCxnSpPr/>
              <p:nvPr/>
            </p:nvCxnSpPr>
            <p:spPr>
              <a:xfrm>
                <a:off x="10053320" y="6014717"/>
                <a:ext cx="0" cy="21945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1" name="TextBox 50"/>
            <p:cNvSpPr txBox="1"/>
            <p:nvPr/>
          </p:nvSpPr>
          <p:spPr>
            <a:xfrm>
              <a:off x="855980" y="4917440"/>
              <a:ext cx="1836421" cy="819630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noAutofit/>
            </a:bodyPr>
            <a:lstStyle/>
            <a:p>
              <a:pPr marL="36000" lvl="0" defTabSz="914400">
                <a:lnSpc>
                  <a:spcPct val="112000"/>
                </a:lnSpc>
              </a:pPr>
              <a:r>
                <a:rPr kumimoji="1" lang="en-US" altLang="zh-CN" sz="1400" dirty="0">
                  <a:solidFill>
                    <a:srgbClr val="FF0000"/>
                  </a:solidFill>
                </a:rPr>
                <a:t>Data </a:t>
              </a:r>
              <a:r>
                <a:rPr kumimoji="1" lang="en-US" altLang="zh-CN" sz="1400" dirty="0" smtClean="0">
                  <a:solidFill>
                    <a:srgbClr val="FF0000"/>
                  </a:solidFill>
                </a:rPr>
                <a:t>formats,</a:t>
              </a:r>
            </a:p>
            <a:p>
              <a:pPr marL="36000" lvl="0" defTabSz="914400">
                <a:lnSpc>
                  <a:spcPct val="112000"/>
                </a:lnSpc>
              </a:pPr>
              <a:r>
                <a:rPr kumimoji="1" lang="en-US" altLang="zh-CN" sz="1400" dirty="0" smtClean="0">
                  <a:solidFill>
                    <a:srgbClr val="FF0000"/>
                  </a:solidFill>
                </a:rPr>
                <a:t>metadata standards,</a:t>
              </a:r>
            </a:p>
            <a:p>
              <a:pPr marL="36000" lvl="0" defTabSz="914400">
                <a:lnSpc>
                  <a:spcPct val="112000"/>
                </a:lnSpc>
              </a:pPr>
              <a:r>
                <a:rPr kumimoji="1" lang="en-US" altLang="zh-CN" sz="1400" dirty="0" smtClean="0">
                  <a:solidFill>
                    <a:srgbClr val="FF0000"/>
                  </a:solidFill>
                </a:rPr>
                <a:t>FAIR </a:t>
              </a:r>
              <a:r>
                <a:rPr kumimoji="1" lang="en-US" altLang="zh-CN" sz="1400" dirty="0">
                  <a:solidFill>
                    <a:srgbClr val="FF0000"/>
                  </a:solidFill>
                </a:rPr>
                <a:t>principles</a:t>
              </a:r>
              <a:endParaRPr kumimoji="1" lang="zh-CN" altLang="en-US" sz="1400" dirty="0" err="1" smtClean="0">
                <a:solidFill>
                  <a:srgbClr val="FF0000"/>
                </a:solidFill>
              </a:endParaRPr>
            </a:p>
          </p:txBody>
        </p:sp>
        <p:sp>
          <p:nvSpPr>
            <p:cNvPr id="53" name="Right Arrow 52"/>
            <p:cNvSpPr/>
            <p:nvPr/>
          </p:nvSpPr>
          <p:spPr>
            <a:xfrm>
              <a:off x="2847341" y="4942758"/>
              <a:ext cx="685800" cy="635146"/>
            </a:xfrm>
            <a:prstGeom prst="rightArrow">
              <a:avLst/>
            </a:prstGeom>
            <a:ln w="190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>
              <a:noAutofit/>
            </a:bodyPr>
            <a:lstStyle/>
            <a:p>
              <a:pPr algn="ctr">
                <a:lnSpc>
                  <a:spcPct val="113000"/>
                </a:lnSpc>
              </a:pPr>
              <a:endParaRPr kumimoji="1" lang="zh-CN" altLang="en-US" sz="1400" dirty="0" err="1" smtClean="0"/>
            </a:p>
          </p:txBody>
        </p:sp>
        <p:cxnSp>
          <p:nvCxnSpPr>
            <p:cNvPr id="4" name="Straight Arrow Connector 3"/>
            <p:cNvCxnSpPr>
              <a:stCxn id="56" idx="3"/>
              <a:endCxn id="59" idx="1"/>
            </p:cNvCxnSpPr>
            <p:nvPr/>
          </p:nvCxnSpPr>
          <p:spPr>
            <a:xfrm>
              <a:off x="4836160" y="2696267"/>
              <a:ext cx="376836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/>
            <p:cNvCxnSpPr>
              <a:stCxn id="59" idx="3"/>
              <a:endCxn id="63" idx="1"/>
            </p:cNvCxnSpPr>
            <p:nvPr/>
          </p:nvCxnSpPr>
          <p:spPr>
            <a:xfrm>
              <a:off x="6319520" y="2696267"/>
              <a:ext cx="422556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28807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189" y="650240"/>
            <a:ext cx="10956924" cy="1036502"/>
          </a:xfrm>
        </p:spPr>
        <p:txBody>
          <a:bodyPr/>
          <a:lstStyle/>
          <a:p>
            <a:r>
              <a:rPr kumimoji="1" lang="en-US" altLang="zh-CN" dirty="0" err="1" smtClean="0"/>
              <a:t>SimEx</a:t>
            </a:r>
            <a:r>
              <a:rPr kumimoji="1" lang="en-US" altLang="zh-CN" dirty="0" smtClean="0"/>
              <a:t> enables </a:t>
            </a:r>
            <a:r>
              <a:rPr kumimoji="1" lang="en-US" altLang="zh-CN" dirty="0"/>
              <a:t>users and facility operators to simulate experiments </a:t>
            </a:r>
            <a:r>
              <a:rPr kumimoji="1" lang="en-US" altLang="zh-CN" dirty="0" smtClean="0"/>
              <a:t>“</a:t>
            </a:r>
            <a:r>
              <a:rPr kumimoji="1" lang="en-US" altLang="zh-CN" dirty="0"/>
              <a:t>from source to detector” at advanced light sources</a:t>
            </a:r>
            <a:r>
              <a:rPr kumimoji="1" lang="en-US" altLang="zh-CN" dirty="0" smtClean="0"/>
              <a:t>.</a:t>
            </a:r>
            <a:endParaRPr kumimoji="1" lang="zh-CN" alt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6585" y="3231572"/>
            <a:ext cx="8915503" cy="24903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513932" y="5979877"/>
            <a:ext cx="4052841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500" dirty="0">
                <a:ea typeface="Droid Sans Fallback" charset="0"/>
                <a:cs typeface="Droid Sans Fallback" charset="0"/>
              </a:rPr>
              <a:t>Yoon et al. Scientific Reports</a:t>
            </a:r>
            <a:r>
              <a:rPr lang="en-US" altLang="zh-CN" sz="1500" b="1" dirty="0">
                <a:ea typeface="Droid Sans Fallback" charset="0"/>
                <a:cs typeface="Droid Sans Fallback" charset="0"/>
              </a:rPr>
              <a:t> 6</a:t>
            </a:r>
            <a:r>
              <a:rPr lang="en-US" altLang="zh-CN" sz="1500" dirty="0">
                <a:ea typeface="Droid Sans Fallback" charset="0"/>
                <a:cs typeface="Droid Sans Fallback" charset="0"/>
              </a:rPr>
              <a:t> 24791 (2016) </a:t>
            </a:r>
            <a:endParaRPr lang="zh-CN" altLang="en-US" sz="1500" dirty="0"/>
          </a:p>
        </p:txBody>
      </p:sp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3130821" y="2917247"/>
            <a:ext cx="1334381" cy="829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5000" rIns="90000" bIns="45000">
            <a:spAutoFit/>
          </a:bodyPr>
          <a:lstStyle>
            <a:lvl1pPr marL="342900" indent="-341313">
              <a:tabLst>
                <a:tab pos="449263" algn="l"/>
                <a:tab pos="898525" algn="l"/>
              </a:tabLst>
              <a:defRPr>
                <a:solidFill>
                  <a:srgbClr val="000000"/>
                </a:solidFill>
                <a:latin typeface="Arial" charset="0"/>
                <a:ea typeface="Noto Sans CJK SC Regular" charset="0"/>
                <a:cs typeface="Noto Sans CJK SC Regular" charset="0"/>
              </a:defRPr>
            </a:lvl1pPr>
            <a:lvl2pPr>
              <a:tabLst>
                <a:tab pos="449263" algn="l"/>
                <a:tab pos="898525" algn="l"/>
              </a:tabLst>
              <a:defRPr>
                <a:solidFill>
                  <a:srgbClr val="000000"/>
                </a:solidFill>
                <a:latin typeface="Arial" charset="0"/>
                <a:ea typeface="Noto Sans CJK SC Regular" charset="0"/>
                <a:cs typeface="Noto Sans CJK SC Regular" charset="0"/>
              </a:defRPr>
            </a:lvl2pPr>
            <a:lvl3pPr>
              <a:tabLst>
                <a:tab pos="449263" algn="l"/>
                <a:tab pos="898525" algn="l"/>
              </a:tabLst>
              <a:defRPr>
                <a:solidFill>
                  <a:srgbClr val="000000"/>
                </a:solidFill>
                <a:latin typeface="Arial" charset="0"/>
                <a:ea typeface="Noto Sans CJK SC Regular" charset="0"/>
                <a:cs typeface="Noto Sans CJK SC Regular" charset="0"/>
              </a:defRPr>
            </a:lvl3pPr>
            <a:lvl4pPr>
              <a:tabLst>
                <a:tab pos="449263" algn="l"/>
                <a:tab pos="898525" algn="l"/>
              </a:tabLst>
              <a:defRPr>
                <a:solidFill>
                  <a:srgbClr val="000000"/>
                </a:solidFill>
                <a:latin typeface="Arial" charset="0"/>
                <a:ea typeface="Noto Sans CJK SC Regular" charset="0"/>
                <a:cs typeface="Noto Sans CJK SC Regular" charset="0"/>
              </a:defRPr>
            </a:lvl4pPr>
            <a:lvl5pPr>
              <a:tabLst>
                <a:tab pos="449263" algn="l"/>
                <a:tab pos="898525" algn="l"/>
              </a:tabLst>
              <a:defRPr>
                <a:solidFill>
                  <a:srgbClr val="000000"/>
                </a:solidFill>
                <a:latin typeface="Arial" charset="0"/>
                <a:ea typeface="Noto Sans CJK SC Regular" charset="0"/>
                <a:cs typeface="Noto Sans CJK SC Regular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  <a:tab pos="898525" algn="l"/>
              </a:tabLst>
              <a:defRPr>
                <a:solidFill>
                  <a:srgbClr val="000000"/>
                </a:solidFill>
                <a:latin typeface="Arial" charset="0"/>
                <a:ea typeface="Noto Sans CJK SC Regular" charset="0"/>
                <a:cs typeface="Noto Sans CJK SC Regular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  <a:tab pos="898525" algn="l"/>
              </a:tabLst>
              <a:defRPr>
                <a:solidFill>
                  <a:srgbClr val="000000"/>
                </a:solidFill>
                <a:latin typeface="Arial" charset="0"/>
                <a:ea typeface="Noto Sans CJK SC Regular" charset="0"/>
                <a:cs typeface="Noto Sans CJK SC Regular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  <a:tab pos="898525" algn="l"/>
              </a:tabLst>
              <a:defRPr>
                <a:solidFill>
                  <a:srgbClr val="000000"/>
                </a:solidFill>
                <a:latin typeface="Arial" charset="0"/>
                <a:ea typeface="Noto Sans CJK SC Regular" charset="0"/>
                <a:cs typeface="Noto Sans CJK SC Regular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  <a:tab pos="898525" algn="l"/>
              </a:tabLst>
              <a:defRPr>
                <a:solidFill>
                  <a:srgbClr val="000000"/>
                </a:solidFill>
                <a:latin typeface="Arial" charset="0"/>
                <a:ea typeface="Noto Sans CJK SC Regular" charset="0"/>
                <a:cs typeface="Noto Sans CJK SC Regular" charset="0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zh-CN" sz="1200" b="1" i="1" dirty="0">
                <a:latin typeface="Calibri" charset="0"/>
                <a:ea typeface="ＭＳ Ｐゴシック" charset="-128"/>
                <a:cs typeface="ＭＳ Ｐゴシック" charset="-128"/>
              </a:rPr>
              <a:t>Photon Source</a:t>
            </a:r>
          </a:p>
          <a:p>
            <a:pPr>
              <a:lnSpc>
                <a:spcPct val="100000"/>
              </a:lnSpc>
              <a:buSzPct val="83000"/>
              <a:buFont typeface="Times New Roman" charset="0"/>
              <a:buBlip>
                <a:blip r:embed="rId3"/>
              </a:buBlip>
            </a:pPr>
            <a:r>
              <a:rPr lang="en-US" altLang="zh-CN" sz="1200" i="1" dirty="0">
                <a:latin typeface="Calibri" charset="0"/>
                <a:ea typeface="ＭＳ Ｐゴシック" charset="-128"/>
                <a:cs typeface="ＭＳ Ｐゴシック" charset="-128"/>
              </a:rPr>
              <a:t>XFEL</a:t>
            </a:r>
          </a:p>
          <a:p>
            <a:pPr>
              <a:lnSpc>
                <a:spcPct val="100000"/>
              </a:lnSpc>
              <a:buSzPct val="83000"/>
              <a:buFont typeface="Times New Roman" charset="0"/>
              <a:buBlip>
                <a:blip r:embed="rId3"/>
              </a:buBlip>
            </a:pPr>
            <a:r>
              <a:rPr lang="en-US" altLang="zh-CN" sz="1200" i="1" dirty="0" smtClean="0">
                <a:latin typeface="Calibri" charset="0"/>
                <a:ea typeface="ＭＳ Ｐゴシック" charset="-128"/>
                <a:cs typeface="ＭＳ Ｐゴシック" charset="-128"/>
              </a:rPr>
              <a:t>Synchrotron</a:t>
            </a:r>
          </a:p>
          <a:p>
            <a:pPr>
              <a:lnSpc>
                <a:spcPct val="100000"/>
              </a:lnSpc>
              <a:buSzPct val="83000"/>
              <a:buFont typeface="Times New Roman" charset="0"/>
              <a:buBlip>
                <a:blip r:embed="rId3"/>
              </a:buBlip>
            </a:pPr>
            <a:r>
              <a:rPr lang="en-US" altLang="zh-CN" sz="1200" i="1" dirty="0" smtClean="0">
                <a:latin typeface="Calibri" charset="0"/>
                <a:ea typeface="ＭＳ Ｐゴシック" charset="-128"/>
                <a:cs typeface="ＭＳ Ｐゴシック" charset="-128"/>
              </a:rPr>
              <a:t>Optical Laser</a:t>
            </a:r>
          </a:p>
        </p:txBody>
      </p:sp>
      <p:sp>
        <p:nvSpPr>
          <p:cNvPr id="13" name="Rectangle 3"/>
          <p:cNvSpPr>
            <a:spLocks noChangeArrowheads="1"/>
          </p:cNvSpPr>
          <p:nvPr/>
        </p:nvSpPr>
        <p:spPr bwMode="auto">
          <a:xfrm>
            <a:off x="5866083" y="2923597"/>
            <a:ext cx="1460500" cy="819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5000" rIns="90000" bIns="45000">
            <a:spAutoFit/>
          </a:bodyPr>
          <a:lstStyle>
            <a:lvl1pPr marL="342900" indent="-341313">
              <a:tabLst>
                <a:tab pos="449263" algn="l"/>
                <a:tab pos="898525" algn="l"/>
                <a:tab pos="1347788" algn="l"/>
              </a:tabLst>
              <a:defRPr>
                <a:solidFill>
                  <a:srgbClr val="000000"/>
                </a:solidFill>
                <a:latin typeface="Arial" charset="0"/>
                <a:ea typeface="Noto Sans CJK SC Regular" charset="0"/>
                <a:cs typeface="Noto Sans CJK SC Regular" charset="0"/>
              </a:defRPr>
            </a:lvl1pPr>
            <a:lvl2pPr>
              <a:tabLst>
                <a:tab pos="449263" algn="l"/>
                <a:tab pos="898525" algn="l"/>
                <a:tab pos="1347788" algn="l"/>
              </a:tabLst>
              <a:defRPr>
                <a:solidFill>
                  <a:srgbClr val="000000"/>
                </a:solidFill>
                <a:latin typeface="Arial" charset="0"/>
                <a:ea typeface="Noto Sans CJK SC Regular" charset="0"/>
                <a:cs typeface="Noto Sans CJK SC Regular" charset="0"/>
              </a:defRPr>
            </a:lvl2pPr>
            <a:lvl3pPr>
              <a:tabLst>
                <a:tab pos="449263" algn="l"/>
                <a:tab pos="898525" algn="l"/>
                <a:tab pos="1347788" algn="l"/>
              </a:tabLst>
              <a:defRPr>
                <a:solidFill>
                  <a:srgbClr val="000000"/>
                </a:solidFill>
                <a:latin typeface="Arial" charset="0"/>
                <a:ea typeface="Noto Sans CJK SC Regular" charset="0"/>
                <a:cs typeface="Noto Sans CJK SC Regular" charset="0"/>
              </a:defRPr>
            </a:lvl3pPr>
            <a:lvl4pPr>
              <a:tabLst>
                <a:tab pos="449263" algn="l"/>
                <a:tab pos="898525" algn="l"/>
                <a:tab pos="1347788" algn="l"/>
              </a:tabLst>
              <a:defRPr>
                <a:solidFill>
                  <a:srgbClr val="000000"/>
                </a:solidFill>
                <a:latin typeface="Arial" charset="0"/>
                <a:ea typeface="Noto Sans CJK SC Regular" charset="0"/>
                <a:cs typeface="Noto Sans CJK SC Regular" charset="0"/>
              </a:defRPr>
            </a:lvl4pPr>
            <a:lvl5pPr>
              <a:tabLst>
                <a:tab pos="449263" algn="l"/>
                <a:tab pos="898525" algn="l"/>
                <a:tab pos="1347788" algn="l"/>
              </a:tabLst>
              <a:defRPr>
                <a:solidFill>
                  <a:srgbClr val="000000"/>
                </a:solidFill>
                <a:latin typeface="Arial" charset="0"/>
                <a:ea typeface="Noto Sans CJK SC Regular" charset="0"/>
                <a:cs typeface="Noto Sans CJK SC Regular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  <a:tab pos="898525" algn="l"/>
                <a:tab pos="1347788" algn="l"/>
              </a:tabLst>
              <a:defRPr>
                <a:solidFill>
                  <a:srgbClr val="000000"/>
                </a:solidFill>
                <a:latin typeface="Arial" charset="0"/>
                <a:ea typeface="Noto Sans CJK SC Regular" charset="0"/>
                <a:cs typeface="Noto Sans CJK SC Regular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  <a:tab pos="898525" algn="l"/>
                <a:tab pos="1347788" algn="l"/>
              </a:tabLst>
              <a:defRPr>
                <a:solidFill>
                  <a:srgbClr val="000000"/>
                </a:solidFill>
                <a:latin typeface="Arial" charset="0"/>
                <a:ea typeface="Noto Sans CJK SC Regular" charset="0"/>
                <a:cs typeface="Noto Sans CJK SC Regular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  <a:tab pos="898525" algn="l"/>
                <a:tab pos="1347788" algn="l"/>
              </a:tabLst>
              <a:defRPr>
                <a:solidFill>
                  <a:srgbClr val="000000"/>
                </a:solidFill>
                <a:latin typeface="Arial" charset="0"/>
                <a:ea typeface="Noto Sans CJK SC Regular" charset="0"/>
                <a:cs typeface="Noto Sans CJK SC Regular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  <a:tab pos="898525" algn="l"/>
                <a:tab pos="1347788" algn="l"/>
              </a:tabLst>
              <a:defRPr>
                <a:solidFill>
                  <a:srgbClr val="000000"/>
                </a:solidFill>
                <a:latin typeface="Arial" charset="0"/>
                <a:ea typeface="Noto Sans CJK SC Regular" charset="0"/>
                <a:cs typeface="Noto Sans CJK SC Regular" charset="0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zh-CN" sz="1200" b="1" i="1">
                <a:latin typeface="Calibri" charset="0"/>
                <a:ea typeface="ＭＳ Ｐゴシック" charset="-128"/>
                <a:cs typeface="ＭＳ Ｐゴシック" charset="-128"/>
              </a:rPr>
              <a:t>Photon propagation</a:t>
            </a:r>
          </a:p>
          <a:p>
            <a:pPr>
              <a:lnSpc>
                <a:spcPct val="100000"/>
              </a:lnSpc>
              <a:buSzPct val="83000"/>
              <a:buFont typeface="Times New Roman" charset="0"/>
              <a:buBlip>
                <a:blip r:embed="rId3"/>
              </a:buBlip>
            </a:pPr>
            <a:r>
              <a:rPr lang="en-US" altLang="zh-CN" sz="1200" i="1">
                <a:latin typeface="Calibri" charset="0"/>
                <a:ea typeface="ＭＳ Ｐゴシック" charset="-128"/>
                <a:cs typeface="ＭＳ Ｐゴシック" charset="-128"/>
              </a:rPr>
              <a:t>Fully coherent </a:t>
            </a:r>
          </a:p>
          <a:p>
            <a:pPr>
              <a:lnSpc>
                <a:spcPct val="100000"/>
              </a:lnSpc>
              <a:buSzPct val="83000"/>
              <a:buFont typeface="Times New Roman" charset="0"/>
              <a:buBlip>
                <a:blip r:embed="rId3"/>
              </a:buBlip>
            </a:pPr>
            <a:r>
              <a:rPr lang="en-US" altLang="zh-CN" sz="1200" i="1">
                <a:latin typeface="Calibri" charset="0"/>
                <a:ea typeface="ＭＳ Ｐゴシック" charset="-128"/>
                <a:cs typeface="ＭＳ Ｐゴシック" charset="-128"/>
              </a:rPr>
              <a:t>Raytracing</a:t>
            </a:r>
          </a:p>
          <a:p>
            <a:pPr>
              <a:lnSpc>
                <a:spcPct val="100000"/>
              </a:lnSpc>
              <a:buSzPct val="83000"/>
              <a:buFont typeface="Times New Roman" charset="0"/>
              <a:buBlip>
                <a:blip r:embed="rId3"/>
              </a:buBlip>
            </a:pPr>
            <a:r>
              <a:rPr lang="en-US" altLang="zh-CN" sz="1200" i="1">
                <a:latin typeface="Calibri" charset="0"/>
                <a:ea typeface="ＭＳ Ｐゴシック" charset="-128"/>
                <a:cs typeface="ＭＳ Ｐゴシック" charset="-128"/>
              </a:rPr>
              <a:t>Hybrid</a:t>
            </a:r>
          </a:p>
        </p:txBody>
      </p:sp>
      <p:sp>
        <p:nvSpPr>
          <p:cNvPr id="14" name="Rectangle 4"/>
          <p:cNvSpPr>
            <a:spLocks noChangeArrowheads="1"/>
          </p:cNvSpPr>
          <p:nvPr/>
        </p:nvSpPr>
        <p:spPr bwMode="auto">
          <a:xfrm>
            <a:off x="9371052" y="2412422"/>
            <a:ext cx="1417638" cy="819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5000" rIns="90000" bIns="45000">
            <a:spAutoFit/>
          </a:bodyPr>
          <a:lstStyle>
            <a:lvl1pPr marL="342900" indent="-341313">
              <a:tabLst>
                <a:tab pos="449263" algn="l"/>
                <a:tab pos="898525" algn="l"/>
                <a:tab pos="1347788" algn="l"/>
              </a:tabLst>
              <a:defRPr>
                <a:solidFill>
                  <a:srgbClr val="000000"/>
                </a:solidFill>
                <a:latin typeface="Arial" charset="0"/>
                <a:ea typeface="Noto Sans CJK SC Regular" charset="0"/>
                <a:cs typeface="Noto Sans CJK SC Regular" charset="0"/>
              </a:defRPr>
            </a:lvl1pPr>
            <a:lvl2pPr>
              <a:tabLst>
                <a:tab pos="449263" algn="l"/>
                <a:tab pos="898525" algn="l"/>
                <a:tab pos="1347788" algn="l"/>
              </a:tabLst>
              <a:defRPr>
                <a:solidFill>
                  <a:srgbClr val="000000"/>
                </a:solidFill>
                <a:latin typeface="Arial" charset="0"/>
                <a:ea typeface="Noto Sans CJK SC Regular" charset="0"/>
                <a:cs typeface="Noto Sans CJK SC Regular" charset="0"/>
              </a:defRPr>
            </a:lvl2pPr>
            <a:lvl3pPr>
              <a:tabLst>
                <a:tab pos="449263" algn="l"/>
                <a:tab pos="898525" algn="l"/>
                <a:tab pos="1347788" algn="l"/>
              </a:tabLst>
              <a:defRPr>
                <a:solidFill>
                  <a:srgbClr val="000000"/>
                </a:solidFill>
                <a:latin typeface="Arial" charset="0"/>
                <a:ea typeface="Noto Sans CJK SC Regular" charset="0"/>
                <a:cs typeface="Noto Sans CJK SC Regular" charset="0"/>
              </a:defRPr>
            </a:lvl3pPr>
            <a:lvl4pPr>
              <a:tabLst>
                <a:tab pos="449263" algn="l"/>
                <a:tab pos="898525" algn="l"/>
                <a:tab pos="1347788" algn="l"/>
              </a:tabLst>
              <a:defRPr>
                <a:solidFill>
                  <a:srgbClr val="000000"/>
                </a:solidFill>
                <a:latin typeface="Arial" charset="0"/>
                <a:ea typeface="Noto Sans CJK SC Regular" charset="0"/>
                <a:cs typeface="Noto Sans CJK SC Regular" charset="0"/>
              </a:defRPr>
            </a:lvl4pPr>
            <a:lvl5pPr>
              <a:tabLst>
                <a:tab pos="449263" algn="l"/>
                <a:tab pos="898525" algn="l"/>
                <a:tab pos="1347788" algn="l"/>
              </a:tabLst>
              <a:defRPr>
                <a:solidFill>
                  <a:srgbClr val="000000"/>
                </a:solidFill>
                <a:latin typeface="Arial" charset="0"/>
                <a:ea typeface="Noto Sans CJK SC Regular" charset="0"/>
                <a:cs typeface="Noto Sans CJK SC Regular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  <a:tab pos="898525" algn="l"/>
                <a:tab pos="1347788" algn="l"/>
              </a:tabLst>
              <a:defRPr>
                <a:solidFill>
                  <a:srgbClr val="000000"/>
                </a:solidFill>
                <a:latin typeface="Arial" charset="0"/>
                <a:ea typeface="Noto Sans CJK SC Regular" charset="0"/>
                <a:cs typeface="Noto Sans CJK SC Regular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  <a:tab pos="898525" algn="l"/>
                <a:tab pos="1347788" algn="l"/>
              </a:tabLst>
              <a:defRPr>
                <a:solidFill>
                  <a:srgbClr val="000000"/>
                </a:solidFill>
                <a:latin typeface="Arial" charset="0"/>
                <a:ea typeface="Noto Sans CJK SC Regular" charset="0"/>
                <a:cs typeface="Noto Sans CJK SC Regular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  <a:tab pos="898525" algn="l"/>
                <a:tab pos="1347788" algn="l"/>
              </a:tabLst>
              <a:defRPr>
                <a:solidFill>
                  <a:srgbClr val="000000"/>
                </a:solidFill>
                <a:latin typeface="Arial" charset="0"/>
                <a:ea typeface="Noto Sans CJK SC Regular" charset="0"/>
                <a:cs typeface="Noto Sans CJK SC Regular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  <a:tab pos="898525" algn="l"/>
                <a:tab pos="1347788" algn="l"/>
              </a:tabLst>
              <a:defRPr>
                <a:solidFill>
                  <a:srgbClr val="000000"/>
                </a:solidFill>
                <a:latin typeface="Arial" charset="0"/>
                <a:ea typeface="Noto Sans CJK SC Regular" charset="0"/>
                <a:cs typeface="Noto Sans CJK SC Regular" charset="0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zh-CN" sz="1200" b="1" i="1">
                <a:latin typeface="Calibri" charset="0"/>
                <a:ea typeface="ＭＳ Ｐゴシック" charset="-128"/>
                <a:cs typeface="ＭＳ Ｐゴシック" charset="-128"/>
              </a:rPr>
              <a:t>Detector response</a:t>
            </a:r>
          </a:p>
          <a:p>
            <a:pPr>
              <a:lnSpc>
                <a:spcPct val="100000"/>
              </a:lnSpc>
              <a:buSzPct val="83000"/>
              <a:buFont typeface="Times New Roman" charset="0"/>
              <a:buBlip>
                <a:blip r:embed="rId3"/>
              </a:buBlip>
            </a:pPr>
            <a:r>
              <a:rPr lang="en-US" altLang="zh-CN" sz="1200" i="1" dirty="0">
                <a:latin typeface="Calibri" charset="0"/>
                <a:ea typeface="ＭＳ Ｐゴシック" charset="-128"/>
                <a:cs typeface="ＭＳ Ｐゴシック" charset="-128"/>
              </a:rPr>
              <a:t>Pixel detectors</a:t>
            </a:r>
          </a:p>
          <a:p>
            <a:pPr>
              <a:lnSpc>
                <a:spcPct val="100000"/>
              </a:lnSpc>
              <a:buSzPct val="83000"/>
            </a:pPr>
            <a:endParaRPr lang="en-US" altLang="zh-CN" sz="1200" i="1" dirty="0">
              <a:latin typeface="Calibri" charset="0"/>
              <a:ea typeface="ＭＳ Ｐゴシック" charset="-128"/>
              <a:cs typeface="ＭＳ Ｐゴシック" charset="-128"/>
            </a:endParaRPr>
          </a:p>
          <a:p>
            <a:pPr>
              <a:lnSpc>
                <a:spcPct val="100000"/>
              </a:lnSpc>
              <a:buClrTx/>
              <a:buSzTx/>
              <a:buFontTx/>
              <a:buNone/>
            </a:pPr>
            <a:endParaRPr lang="en-US" altLang="zh-CN" sz="1200" i="1" dirty="0">
              <a:latin typeface="Calibri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5" name="Rectangle 6"/>
          <p:cNvSpPr>
            <a:spLocks noChangeArrowheads="1"/>
          </p:cNvSpPr>
          <p:nvPr/>
        </p:nvSpPr>
        <p:spPr bwMode="auto">
          <a:xfrm>
            <a:off x="7597195" y="2412422"/>
            <a:ext cx="1677987" cy="819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5000" rIns="90000" bIns="45000">
            <a:spAutoFit/>
          </a:bodyPr>
          <a:lstStyle>
            <a:lvl1pPr marL="342900" indent="-341313">
              <a:tabLst>
                <a:tab pos="449263" algn="l"/>
                <a:tab pos="898525" algn="l"/>
                <a:tab pos="1347788" algn="l"/>
              </a:tabLst>
              <a:defRPr>
                <a:solidFill>
                  <a:srgbClr val="000000"/>
                </a:solidFill>
                <a:latin typeface="Arial" charset="0"/>
                <a:ea typeface="Noto Sans CJK SC Regular" charset="0"/>
                <a:cs typeface="Noto Sans CJK SC Regular" charset="0"/>
              </a:defRPr>
            </a:lvl1pPr>
            <a:lvl2pPr>
              <a:tabLst>
                <a:tab pos="449263" algn="l"/>
                <a:tab pos="898525" algn="l"/>
                <a:tab pos="1347788" algn="l"/>
              </a:tabLst>
              <a:defRPr>
                <a:solidFill>
                  <a:srgbClr val="000000"/>
                </a:solidFill>
                <a:latin typeface="Arial" charset="0"/>
                <a:ea typeface="Noto Sans CJK SC Regular" charset="0"/>
                <a:cs typeface="Noto Sans CJK SC Regular" charset="0"/>
              </a:defRPr>
            </a:lvl2pPr>
            <a:lvl3pPr>
              <a:tabLst>
                <a:tab pos="449263" algn="l"/>
                <a:tab pos="898525" algn="l"/>
                <a:tab pos="1347788" algn="l"/>
              </a:tabLst>
              <a:defRPr>
                <a:solidFill>
                  <a:srgbClr val="000000"/>
                </a:solidFill>
                <a:latin typeface="Arial" charset="0"/>
                <a:ea typeface="Noto Sans CJK SC Regular" charset="0"/>
                <a:cs typeface="Noto Sans CJK SC Regular" charset="0"/>
              </a:defRPr>
            </a:lvl3pPr>
            <a:lvl4pPr>
              <a:tabLst>
                <a:tab pos="449263" algn="l"/>
                <a:tab pos="898525" algn="l"/>
                <a:tab pos="1347788" algn="l"/>
              </a:tabLst>
              <a:defRPr>
                <a:solidFill>
                  <a:srgbClr val="000000"/>
                </a:solidFill>
                <a:latin typeface="Arial" charset="0"/>
                <a:ea typeface="Noto Sans CJK SC Regular" charset="0"/>
                <a:cs typeface="Noto Sans CJK SC Regular" charset="0"/>
              </a:defRPr>
            </a:lvl4pPr>
            <a:lvl5pPr>
              <a:tabLst>
                <a:tab pos="449263" algn="l"/>
                <a:tab pos="898525" algn="l"/>
                <a:tab pos="1347788" algn="l"/>
              </a:tabLst>
              <a:defRPr>
                <a:solidFill>
                  <a:srgbClr val="000000"/>
                </a:solidFill>
                <a:latin typeface="Arial" charset="0"/>
                <a:ea typeface="Noto Sans CJK SC Regular" charset="0"/>
                <a:cs typeface="Noto Sans CJK SC Regular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  <a:tab pos="898525" algn="l"/>
                <a:tab pos="1347788" algn="l"/>
              </a:tabLst>
              <a:defRPr>
                <a:solidFill>
                  <a:srgbClr val="000000"/>
                </a:solidFill>
                <a:latin typeface="Arial" charset="0"/>
                <a:ea typeface="Noto Sans CJK SC Regular" charset="0"/>
                <a:cs typeface="Noto Sans CJK SC Regular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  <a:tab pos="898525" algn="l"/>
                <a:tab pos="1347788" algn="l"/>
              </a:tabLst>
              <a:defRPr>
                <a:solidFill>
                  <a:srgbClr val="000000"/>
                </a:solidFill>
                <a:latin typeface="Arial" charset="0"/>
                <a:ea typeface="Noto Sans CJK SC Regular" charset="0"/>
                <a:cs typeface="Noto Sans CJK SC Regular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  <a:tab pos="898525" algn="l"/>
                <a:tab pos="1347788" algn="l"/>
              </a:tabLst>
              <a:defRPr>
                <a:solidFill>
                  <a:srgbClr val="000000"/>
                </a:solidFill>
                <a:latin typeface="Arial" charset="0"/>
                <a:ea typeface="Noto Sans CJK SC Regular" charset="0"/>
                <a:cs typeface="Noto Sans CJK SC Regular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  <a:tab pos="898525" algn="l"/>
                <a:tab pos="1347788" algn="l"/>
              </a:tabLst>
              <a:defRPr>
                <a:solidFill>
                  <a:srgbClr val="000000"/>
                </a:solidFill>
                <a:latin typeface="Arial" charset="0"/>
                <a:ea typeface="Noto Sans CJK SC Regular" charset="0"/>
                <a:cs typeface="Noto Sans CJK SC Regular" charset="0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zh-CN" sz="1200" b="1" i="1" dirty="0">
                <a:latin typeface="Calibri" charset="0"/>
                <a:ea typeface="ＭＳ Ｐゴシック" charset="-128"/>
                <a:cs typeface="ＭＳ Ｐゴシック" charset="-128"/>
              </a:rPr>
              <a:t>Signal generation</a:t>
            </a:r>
          </a:p>
          <a:p>
            <a:pPr>
              <a:lnSpc>
                <a:spcPct val="100000"/>
              </a:lnSpc>
              <a:buSzPct val="83000"/>
              <a:buFont typeface="Times New Roman" charset="0"/>
              <a:buBlip>
                <a:blip r:embed="rId3"/>
              </a:buBlip>
            </a:pPr>
            <a:r>
              <a:rPr lang="en-US" altLang="zh-CN" sz="1200" i="1" dirty="0">
                <a:latin typeface="Calibri" charset="0"/>
                <a:ea typeface="ＭＳ Ｐゴシック" charset="-128"/>
                <a:cs typeface="ＭＳ Ｐゴシック" charset="-128"/>
              </a:rPr>
              <a:t>Spectroscopy</a:t>
            </a:r>
          </a:p>
          <a:p>
            <a:pPr>
              <a:lnSpc>
                <a:spcPct val="100000"/>
              </a:lnSpc>
              <a:buSzPct val="83000"/>
              <a:buFont typeface="Times New Roman" charset="0"/>
              <a:buBlip>
                <a:blip r:embed="rId3"/>
              </a:buBlip>
            </a:pPr>
            <a:r>
              <a:rPr lang="en-US" altLang="zh-CN" sz="1200" i="1" dirty="0">
                <a:latin typeface="Calibri" charset="0"/>
                <a:ea typeface="ＭＳ Ｐゴシック" charset="-128"/>
                <a:cs typeface="ＭＳ Ｐゴシック" charset="-128"/>
              </a:rPr>
              <a:t>Diffraction</a:t>
            </a:r>
          </a:p>
          <a:p>
            <a:pPr>
              <a:lnSpc>
                <a:spcPct val="100000"/>
              </a:lnSpc>
              <a:buSzPct val="83000"/>
              <a:buFont typeface="Times New Roman" charset="0"/>
              <a:buBlip>
                <a:blip r:embed="rId3"/>
              </a:buBlip>
            </a:pPr>
            <a:r>
              <a:rPr lang="en-US" altLang="zh-CN" sz="1200" i="1" dirty="0">
                <a:latin typeface="Calibri" charset="0"/>
                <a:ea typeface="ＭＳ Ｐゴシック" charset="-128"/>
                <a:cs typeface="ＭＳ Ｐゴシック" charset="-128"/>
              </a:rPr>
              <a:t>Inelastic scattering</a:t>
            </a:r>
          </a:p>
        </p:txBody>
      </p:sp>
    </p:spTree>
    <p:extLst>
      <p:ext uri="{BB962C8B-B14F-4D97-AF65-F5344CB8AC3E}">
        <p14:creationId xmlns:p14="http://schemas.microsoft.com/office/powerpoint/2010/main" val="642205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5559631F-934D-AD40-B8CA-C181C288F41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5283" y="3361578"/>
            <a:ext cx="6701119" cy="2785222"/>
          </a:xfrm>
        </p:spPr>
        <p:txBody>
          <a:bodyPr>
            <a:normAutofit lnSpcReduction="10000"/>
          </a:bodyPr>
          <a:lstStyle/>
          <a:p>
            <a:r>
              <a:rPr lang="da-DK" dirty="0"/>
              <a:t>Ray </a:t>
            </a:r>
            <a:r>
              <a:rPr lang="da-DK" dirty="0" err="1"/>
              <a:t>tracing</a:t>
            </a:r>
            <a:r>
              <a:rPr lang="da-DK" dirty="0"/>
              <a:t> simulation of neutron </a:t>
            </a:r>
            <a:r>
              <a:rPr lang="da-DK" dirty="0" err="1"/>
              <a:t>scattering</a:t>
            </a:r>
            <a:r>
              <a:rPr lang="da-DK" dirty="0"/>
              <a:t> instrument </a:t>
            </a:r>
            <a:r>
              <a:rPr lang="da-DK" dirty="0" err="1"/>
              <a:t>including</a:t>
            </a:r>
            <a:r>
              <a:rPr lang="da-DK" dirty="0"/>
              <a:t> sample </a:t>
            </a:r>
            <a:r>
              <a:rPr lang="da-DK" dirty="0" err="1" smtClean="0"/>
              <a:t>scattering</a:t>
            </a:r>
            <a:endParaRPr lang="da-DK" dirty="0"/>
          </a:p>
          <a:p>
            <a:r>
              <a:rPr lang="da-DK" dirty="0"/>
              <a:t>Write instruments in </a:t>
            </a:r>
            <a:r>
              <a:rPr lang="da-DK" dirty="0" err="1"/>
              <a:t>meta</a:t>
            </a:r>
            <a:r>
              <a:rPr lang="da-DK" dirty="0"/>
              <a:t> </a:t>
            </a:r>
            <a:r>
              <a:rPr lang="da-DK" dirty="0" err="1"/>
              <a:t>language</a:t>
            </a:r>
            <a:r>
              <a:rPr lang="da-DK" dirty="0"/>
              <a:t> </a:t>
            </a:r>
            <a:r>
              <a:rPr lang="da-DK" dirty="0" err="1"/>
              <a:t>built</a:t>
            </a:r>
            <a:r>
              <a:rPr lang="da-DK" dirty="0"/>
              <a:t> on </a:t>
            </a:r>
            <a:r>
              <a:rPr lang="da-DK" dirty="0" smtClean="0"/>
              <a:t>C </a:t>
            </a:r>
            <a:r>
              <a:rPr lang="da-DK" dirty="0" err="1" smtClean="0"/>
              <a:t>language</a:t>
            </a:r>
            <a:endParaRPr lang="da-DK" dirty="0"/>
          </a:p>
          <a:p>
            <a:r>
              <a:rPr lang="da-DK" dirty="0" err="1"/>
              <a:t>Used</a:t>
            </a:r>
            <a:r>
              <a:rPr lang="da-DK" dirty="0"/>
              <a:t> at </a:t>
            </a:r>
            <a:r>
              <a:rPr lang="en-US" dirty="0" smtClean="0"/>
              <a:t>nearly</a:t>
            </a:r>
            <a:r>
              <a:rPr lang="da-DK" dirty="0" smtClean="0"/>
              <a:t> </a:t>
            </a:r>
            <a:r>
              <a:rPr lang="da-DK" dirty="0"/>
              <a:t>all neutron </a:t>
            </a:r>
            <a:r>
              <a:rPr lang="da-DK" dirty="0" err="1"/>
              <a:t>sources</a:t>
            </a:r>
            <a:r>
              <a:rPr lang="da-DK" dirty="0"/>
              <a:t> for design</a:t>
            </a:r>
          </a:p>
          <a:p>
            <a:r>
              <a:rPr lang="da-DK" dirty="0"/>
              <a:t>Potential in data </a:t>
            </a:r>
            <a:r>
              <a:rPr lang="da-DK" dirty="0" err="1"/>
              <a:t>analysis</a:t>
            </a:r>
            <a:r>
              <a:rPr lang="da-DK" dirty="0"/>
              <a:t> and </a:t>
            </a:r>
            <a:r>
              <a:rPr lang="da-DK" dirty="0" err="1"/>
              <a:t>experiment</a:t>
            </a:r>
            <a:r>
              <a:rPr lang="da-DK" dirty="0"/>
              <a:t> </a:t>
            </a:r>
            <a:r>
              <a:rPr lang="da-DK" dirty="0" err="1"/>
              <a:t>planning</a:t>
            </a:r>
            <a:endParaRPr lang="da-DK" dirty="0"/>
          </a:p>
          <a:p>
            <a:r>
              <a:rPr lang="da-DK" dirty="0"/>
              <a:t>Great for </a:t>
            </a:r>
            <a:r>
              <a:rPr lang="da-DK" dirty="0" err="1"/>
              <a:t>testing</a:t>
            </a:r>
            <a:r>
              <a:rPr lang="da-DK" dirty="0"/>
              <a:t> data </a:t>
            </a:r>
            <a:r>
              <a:rPr lang="da-DK" dirty="0" err="1"/>
              <a:t>analysis</a:t>
            </a:r>
            <a:r>
              <a:rPr lang="da-DK" dirty="0"/>
              <a:t> procedure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F6DE7C70-7B94-2547-AD0E-2BFB40269A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179" y="3636775"/>
            <a:ext cx="4175238" cy="239723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61C80937-E060-6C4D-AB51-0A2970853A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1362" y="779080"/>
            <a:ext cx="3121328" cy="239723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95C5899F-9046-A440-B2F7-E3F57A626823}"/>
              </a:ext>
            </a:extLst>
          </p:cNvPr>
          <p:cNvSpPr txBox="1"/>
          <p:nvPr/>
        </p:nvSpPr>
        <p:spPr>
          <a:xfrm>
            <a:off x="8721216" y="3656310"/>
            <a:ext cx="3296200" cy="539378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rmAutofit fontScale="92500"/>
          </a:bodyPr>
          <a:lstStyle/>
          <a:p>
            <a:pPr algn="r"/>
            <a:r>
              <a:rPr lang="da-DK" sz="2200" dirty="0">
                <a:solidFill>
                  <a:schemeClr val="bg1"/>
                </a:solidFill>
              </a:rPr>
              <a:t>BIFROST </a:t>
            </a:r>
            <a:r>
              <a:rPr lang="da-DK" sz="2200" dirty="0" err="1">
                <a:solidFill>
                  <a:schemeClr val="bg1"/>
                </a:solidFill>
              </a:rPr>
              <a:t>beam</a:t>
            </a:r>
            <a:r>
              <a:rPr lang="da-DK" sz="2200" dirty="0">
                <a:solidFill>
                  <a:schemeClr val="bg1"/>
                </a:solidFill>
              </a:rPr>
              <a:t> </a:t>
            </a:r>
            <a:r>
              <a:rPr lang="da-DK" sz="2200" dirty="0" err="1">
                <a:solidFill>
                  <a:schemeClr val="bg1"/>
                </a:solidFill>
              </a:rPr>
              <a:t>extraction</a:t>
            </a:r>
            <a:endParaRPr lang="da-DK" sz="2200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3964A20C-296F-734F-B56D-99C232649412}"/>
              </a:ext>
            </a:extLst>
          </p:cNvPr>
          <p:cNvSpPr txBox="1"/>
          <p:nvPr/>
        </p:nvSpPr>
        <p:spPr>
          <a:xfrm>
            <a:off x="3336491" y="818151"/>
            <a:ext cx="3296200" cy="539378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rmAutofit/>
          </a:bodyPr>
          <a:lstStyle/>
          <a:p>
            <a:pPr algn="r"/>
            <a:r>
              <a:rPr lang="da-DK" sz="2200" dirty="0">
                <a:solidFill>
                  <a:schemeClr val="bg1"/>
                </a:solidFill>
              </a:rPr>
              <a:t>BIFROST</a:t>
            </a:r>
            <a:r>
              <a:rPr lang="da-DK" sz="2000" dirty="0">
                <a:solidFill>
                  <a:schemeClr val="bg1"/>
                </a:solidFill>
              </a:rPr>
              <a:t> </a:t>
            </a:r>
            <a:r>
              <a:rPr lang="da-DK" sz="2000" dirty="0" err="1">
                <a:solidFill>
                  <a:schemeClr val="bg1"/>
                </a:solidFill>
              </a:rPr>
              <a:t>backend</a:t>
            </a:r>
            <a:endParaRPr lang="da-DK" sz="2000" dirty="0">
              <a:solidFill>
                <a:schemeClr val="bg1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36BFFCD1-2535-2C4B-98A3-0C306A40F3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4179" y="618222"/>
            <a:ext cx="3599261" cy="255809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FAB3B6B2-143B-0045-9C3D-8DBD06161DE7}"/>
              </a:ext>
            </a:extLst>
          </p:cNvPr>
          <p:cNvSpPr txBox="1"/>
          <p:nvPr/>
        </p:nvSpPr>
        <p:spPr>
          <a:xfrm>
            <a:off x="8240600" y="641935"/>
            <a:ext cx="2630600" cy="43046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rmAutofit/>
          </a:bodyPr>
          <a:lstStyle/>
          <a:p>
            <a:pPr algn="r"/>
            <a:r>
              <a:rPr lang="da-DK" sz="2200" dirty="0">
                <a:solidFill>
                  <a:schemeClr val="bg1"/>
                </a:solidFill>
              </a:rPr>
              <a:t>BIFROST</a:t>
            </a:r>
            <a:r>
              <a:rPr lang="da-DK" sz="2000" dirty="0">
                <a:solidFill>
                  <a:schemeClr val="bg1"/>
                </a:solidFill>
              </a:rPr>
              <a:t> </a:t>
            </a:r>
            <a:r>
              <a:rPr lang="da-DK" sz="2000" dirty="0" err="1">
                <a:solidFill>
                  <a:schemeClr val="bg1"/>
                </a:solidFill>
              </a:rPr>
              <a:t>beam</a:t>
            </a:r>
            <a:endParaRPr lang="da-DK" sz="2000" dirty="0">
              <a:solidFill>
                <a:schemeClr val="bg1"/>
              </a:solidFill>
            </a:endParaRPr>
          </a:p>
        </p:txBody>
      </p:sp>
      <p:pic>
        <p:nvPicPr>
          <p:cNvPr id="20" name="mcstas_logo_371x218.png">
            <a:extLst>
              <a:ext uri="{FF2B5EF4-FFF2-40B4-BE49-F238E27FC236}">
                <a16:creationId xmlns:a16="http://schemas.microsoft.com/office/drawing/2014/main" xmlns="" id="{DF1C180F-7B59-C545-A8BD-2737E4C62A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60872" y="1221309"/>
            <a:ext cx="2540168" cy="1492605"/>
          </a:xfrm>
          <a:prstGeom prst="rect">
            <a:avLst/>
          </a:prstGeom>
          <a:ln w="12700">
            <a:miter lim="400000"/>
          </a:ln>
        </p:spPr>
      </p:pic>
      <p:sp>
        <p:nvSpPr>
          <p:cNvPr id="11" name="Rectangle 10"/>
          <p:cNvSpPr/>
          <p:nvPr/>
        </p:nvSpPr>
        <p:spPr>
          <a:xfrm>
            <a:off x="2790709" y="6322814"/>
            <a:ext cx="173271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>
                <a:hlinkClick r:id="rId6"/>
              </a:rPr>
              <a:t>http://www.mcstas.org/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712988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BB0DDA7-CB6A-6C44-9E71-AFC4CA2D07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733" y="391286"/>
            <a:ext cx="10515600" cy="753257"/>
          </a:xfrm>
        </p:spPr>
        <p:txBody>
          <a:bodyPr/>
          <a:lstStyle/>
          <a:p>
            <a:r>
              <a:rPr lang="da-DK" dirty="0" err="1"/>
              <a:t>McStasScript</a:t>
            </a:r>
            <a:endParaRPr lang="da-D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A54B50A-1B4E-7C4B-8759-7EA41AF184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0363" y="1542326"/>
            <a:ext cx="5015171" cy="2715740"/>
          </a:xfrm>
        </p:spPr>
        <p:txBody>
          <a:bodyPr>
            <a:normAutofit fontScale="92500" lnSpcReduction="10000"/>
          </a:bodyPr>
          <a:lstStyle/>
          <a:p>
            <a:r>
              <a:rPr lang="da-DK" sz="2200" dirty="0" err="1"/>
              <a:t>Python</a:t>
            </a:r>
            <a:r>
              <a:rPr lang="da-DK" sz="2200" dirty="0"/>
              <a:t> API for </a:t>
            </a:r>
            <a:r>
              <a:rPr lang="da-DK" sz="2200" dirty="0" err="1"/>
              <a:t>McStas</a:t>
            </a:r>
            <a:endParaRPr lang="da-DK" sz="2200" dirty="0"/>
          </a:p>
          <a:p>
            <a:pPr lvl="1"/>
            <a:r>
              <a:rPr lang="da-DK" sz="2200" dirty="0" err="1"/>
              <a:t>Build</a:t>
            </a:r>
            <a:r>
              <a:rPr lang="da-DK" sz="2200" dirty="0"/>
              <a:t> instrument</a:t>
            </a:r>
          </a:p>
          <a:p>
            <a:pPr lvl="1"/>
            <a:r>
              <a:rPr lang="da-DK" sz="2200" dirty="0"/>
              <a:t>Run simulation</a:t>
            </a:r>
          </a:p>
          <a:p>
            <a:pPr lvl="1"/>
            <a:r>
              <a:rPr lang="da-DK" sz="2200" dirty="0"/>
              <a:t>Access </a:t>
            </a:r>
            <a:r>
              <a:rPr lang="da-DK" sz="2200" dirty="0" err="1"/>
              <a:t>produced</a:t>
            </a:r>
            <a:r>
              <a:rPr lang="da-DK" sz="2200" dirty="0"/>
              <a:t> data</a:t>
            </a:r>
          </a:p>
          <a:p>
            <a:pPr lvl="1"/>
            <a:r>
              <a:rPr lang="da-DK" sz="2200" dirty="0"/>
              <a:t>Plotting </a:t>
            </a:r>
            <a:r>
              <a:rPr lang="da-DK" sz="2200" dirty="0" err="1"/>
              <a:t>functionality</a:t>
            </a:r>
            <a:endParaRPr lang="da-DK" sz="2200" dirty="0"/>
          </a:p>
          <a:p>
            <a:r>
              <a:rPr lang="da-DK" sz="2200" dirty="0" err="1"/>
              <a:t>Developed</a:t>
            </a:r>
            <a:r>
              <a:rPr lang="da-DK" sz="2200" dirty="0"/>
              <a:t> in </a:t>
            </a:r>
            <a:r>
              <a:rPr lang="da-DK" sz="2200" dirty="0" err="1"/>
              <a:t>PaNOSC</a:t>
            </a:r>
            <a:r>
              <a:rPr lang="da-DK" sz="2200" dirty="0"/>
              <a:t> WP5</a:t>
            </a:r>
          </a:p>
          <a:p>
            <a:r>
              <a:rPr lang="da-DK" sz="2200" dirty="0" err="1"/>
              <a:t>Example</a:t>
            </a:r>
            <a:r>
              <a:rPr lang="da-DK" sz="2200" dirty="0"/>
              <a:t>: </a:t>
            </a:r>
            <a:r>
              <a:rPr lang="da-DK" sz="2200" dirty="0" err="1"/>
              <a:t>Powder</a:t>
            </a:r>
            <a:r>
              <a:rPr lang="da-DK" sz="2200" dirty="0"/>
              <a:t> </a:t>
            </a:r>
            <a:r>
              <a:rPr lang="da-DK" sz="2200" dirty="0" err="1"/>
              <a:t>simulated</a:t>
            </a:r>
            <a:r>
              <a:rPr lang="da-DK" sz="2200" dirty="0"/>
              <a:t> as </a:t>
            </a:r>
            <a:r>
              <a:rPr lang="da-DK" sz="2200" dirty="0" err="1"/>
              <a:t>crystals</a:t>
            </a:r>
            <a:endParaRPr lang="da-DK" sz="2200" dirty="0"/>
          </a:p>
          <a:p>
            <a:endParaRPr lang="da-DK" sz="2200" dirty="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xmlns="" id="{6F5E5106-9582-744E-B31A-70499832CA4D}"/>
              </a:ext>
            </a:extLst>
          </p:cNvPr>
          <p:cNvGrpSpPr/>
          <p:nvPr/>
        </p:nvGrpSpPr>
        <p:grpSpPr>
          <a:xfrm>
            <a:off x="6644640" y="729304"/>
            <a:ext cx="5069840" cy="2933534"/>
            <a:chOff x="6077515" y="121496"/>
            <a:chExt cx="5976664" cy="406635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xmlns="" id="{1A848AB0-BE3D-E444-A05E-572C90FF9A35}"/>
                </a:ext>
              </a:extLst>
            </p:cNvPr>
            <p:cNvSpPr/>
            <p:nvPr/>
          </p:nvSpPr>
          <p:spPr>
            <a:xfrm>
              <a:off x="6077515" y="121496"/>
              <a:ext cx="5976664" cy="4066353"/>
            </a:xfrm>
            <a:prstGeom prst="rect">
              <a:avLst/>
            </a:prstGeom>
            <a:solidFill>
              <a:srgbClr val="F5F5F5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 sz="140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xmlns="" id="{23AD2DFC-E151-EF4D-8815-81E07A80F6D9}"/>
                </a:ext>
              </a:extLst>
            </p:cNvPr>
            <p:cNvSpPr/>
            <p:nvPr/>
          </p:nvSpPr>
          <p:spPr>
            <a:xfrm>
              <a:off x="6157696" y="3818371"/>
              <a:ext cx="5832648" cy="260273"/>
            </a:xfrm>
            <a:prstGeom prst="rect">
              <a:avLst/>
            </a:prstGeom>
            <a:solidFill>
              <a:srgbClr val="E0E0E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 sz="1400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xmlns="" id="{0FCE521D-F776-334B-A3AD-C8E0FDF9F41F}"/>
                </a:ext>
              </a:extLst>
            </p:cNvPr>
            <p:cNvSpPr/>
            <p:nvPr/>
          </p:nvSpPr>
          <p:spPr>
            <a:xfrm>
              <a:off x="6149523" y="3480313"/>
              <a:ext cx="5832648" cy="260273"/>
            </a:xfrm>
            <a:prstGeom prst="rect">
              <a:avLst/>
            </a:prstGeom>
            <a:solidFill>
              <a:srgbClr val="E0E0E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 sz="1400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xmlns="" id="{3B41B70E-CBD2-5A4A-A793-559BEC001C6D}"/>
                </a:ext>
              </a:extLst>
            </p:cNvPr>
            <p:cNvSpPr/>
            <p:nvPr/>
          </p:nvSpPr>
          <p:spPr>
            <a:xfrm>
              <a:off x="6149523" y="3142255"/>
              <a:ext cx="5832648" cy="260273"/>
            </a:xfrm>
            <a:prstGeom prst="rect">
              <a:avLst/>
            </a:prstGeom>
            <a:solidFill>
              <a:srgbClr val="E0E0E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 sz="1400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xmlns="" id="{8AA657B5-A5B4-934F-AB54-7EABEC65B1C0}"/>
                </a:ext>
              </a:extLst>
            </p:cNvPr>
            <p:cNvSpPr/>
            <p:nvPr/>
          </p:nvSpPr>
          <p:spPr>
            <a:xfrm>
              <a:off x="6161788" y="2821299"/>
              <a:ext cx="5832648" cy="256327"/>
            </a:xfrm>
            <a:prstGeom prst="rect">
              <a:avLst/>
            </a:prstGeom>
            <a:solidFill>
              <a:srgbClr val="E0E0E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 sz="1400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xmlns="" id="{60A32024-04BF-B148-A690-39C53722CF1A}"/>
                </a:ext>
              </a:extLst>
            </p:cNvPr>
            <p:cNvSpPr/>
            <p:nvPr/>
          </p:nvSpPr>
          <p:spPr>
            <a:xfrm>
              <a:off x="6162599" y="1842213"/>
              <a:ext cx="5832648" cy="894945"/>
            </a:xfrm>
            <a:prstGeom prst="rect">
              <a:avLst/>
            </a:prstGeom>
            <a:solidFill>
              <a:srgbClr val="E0E0E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 sz="1400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xmlns="" id="{15C831E4-7E49-6642-9739-3F3D7A390BBF}"/>
                </a:ext>
              </a:extLst>
            </p:cNvPr>
            <p:cNvSpPr/>
            <p:nvPr/>
          </p:nvSpPr>
          <p:spPr>
            <a:xfrm>
              <a:off x="6161788" y="1093107"/>
              <a:ext cx="5832648" cy="700468"/>
            </a:xfrm>
            <a:prstGeom prst="rect">
              <a:avLst/>
            </a:prstGeom>
            <a:solidFill>
              <a:srgbClr val="E0E0E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 sz="1400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xmlns="" id="{884036FF-3FCC-4549-9C08-0678B7256E28}"/>
                </a:ext>
              </a:extLst>
            </p:cNvPr>
            <p:cNvSpPr/>
            <p:nvPr/>
          </p:nvSpPr>
          <p:spPr>
            <a:xfrm>
              <a:off x="6149523" y="690420"/>
              <a:ext cx="5832648" cy="340761"/>
            </a:xfrm>
            <a:prstGeom prst="rect">
              <a:avLst/>
            </a:prstGeom>
            <a:solidFill>
              <a:srgbClr val="E0E0E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a-DK" sz="140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xmlns="" id="{C786EE6B-102B-3B4C-ADC9-6B54C1375A5F}"/>
                </a:ext>
              </a:extLst>
            </p:cNvPr>
            <p:cNvSpPr txBox="1"/>
            <p:nvPr/>
          </p:nvSpPr>
          <p:spPr>
            <a:xfrm>
              <a:off x="6136170" y="291826"/>
              <a:ext cx="5918009" cy="3786818"/>
            </a:xfrm>
            <a:prstGeom prst="rect">
              <a:avLst/>
            </a:prstGeom>
            <a:noFill/>
          </p:spPr>
          <p:txBody>
            <a:bodyPr vert="horz" wrap="square" lIns="91440" tIns="45720" rIns="91440" bIns="45720" rtlCol="0" anchor="t">
              <a:noAutofit/>
            </a:bodyPr>
            <a:lstStyle/>
            <a:p>
              <a:endParaRPr lang="da-DK" sz="1100" dirty="0">
                <a:latin typeface="Lucida Sans" panose="020B0602030504020204" pitchFamily="34" charset="77"/>
              </a:endParaRPr>
            </a:p>
            <a:p>
              <a:endParaRPr lang="da-DK" sz="1100" dirty="0">
                <a:latin typeface="Lucida Sans" panose="020B0602030504020204" pitchFamily="34" charset="77"/>
              </a:endParaRPr>
            </a:p>
            <a:p>
              <a:r>
                <a:rPr lang="da-DK" sz="1100" dirty="0" err="1">
                  <a:latin typeface="Lucida Sans" panose="020B0602030504020204" pitchFamily="34" charset="77"/>
                </a:rPr>
                <a:t>Instr</a:t>
              </a:r>
              <a:r>
                <a:rPr lang="da-DK" sz="1100" dirty="0">
                  <a:latin typeface="Lucida Sans" panose="020B0602030504020204" pitchFamily="34" charset="77"/>
                </a:rPr>
                <a:t> </a:t>
              </a:r>
              <a:r>
                <a:rPr lang="da-DK" sz="1100" dirty="0">
                  <a:solidFill>
                    <a:srgbClr val="7030A0"/>
                  </a:solidFill>
                  <a:latin typeface="Lucida Sans" panose="020B0602030504020204" pitchFamily="34" charset="77"/>
                </a:rPr>
                <a:t>=</a:t>
              </a:r>
              <a:r>
                <a:rPr lang="da-DK" sz="1100" dirty="0">
                  <a:latin typeface="Lucida Sans" panose="020B0602030504020204" pitchFamily="34" charset="77"/>
                </a:rPr>
                <a:t> </a:t>
              </a:r>
              <a:r>
                <a:rPr lang="da-DK" sz="1100" dirty="0" err="1">
                  <a:latin typeface="Lucida Sans" panose="020B0602030504020204" pitchFamily="34" charset="77"/>
                </a:rPr>
                <a:t>instr.McStas_instr</a:t>
              </a:r>
              <a:r>
                <a:rPr lang="da-DK" sz="1100" dirty="0">
                  <a:latin typeface="Lucida Sans" panose="020B0602030504020204" pitchFamily="34" charset="77"/>
                </a:rPr>
                <a:t>(</a:t>
              </a:r>
              <a:r>
                <a:rPr lang="da-DK" sz="1100" dirty="0">
                  <a:solidFill>
                    <a:schemeClr val="accent2">
                      <a:lumMod val="75000"/>
                    </a:schemeClr>
                  </a:solidFill>
                  <a:latin typeface="Lucida Sans" panose="020B0602030504020204" pitchFamily="34" charset="77"/>
                </a:rPr>
                <a:t>”</a:t>
              </a:r>
              <a:r>
                <a:rPr lang="da-DK" sz="1100" dirty="0" err="1">
                  <a:solidFill>
                    <a:schemeClr val="accent2">
                      <a:lumMod val="75000"/>
                    </a:schemeClr>
                  </a:solidFill>
                  <a:latin typeface="Lucida Sans" panose="020B0602030504020204" pitchFamily="34" charset="77"/>
                </a:rPr>
                <a:t>demo_instrument</a:t>
              </a:r>
              <a:r>
                <a:rPr lang="da-DK" sz="1100" dirty="0">
                  <a:solidFill>
                    <a:schemeClr val="accent2">
                      <a:lumMod val="75000"/>
                    </a:schemeClr>
                  </a:solidFill>
                  <a:latin typeface="Lucida Sans" panose="020B0602030504020204" pitchFamily="34" charset="77"/>
                </a:rPr>
                <a:t>"</a:t>
              </a:r>
              <a:r>
                <a:rPr lang="da-DK" sz="1100" dirty="0">
                  <a:latin typeface="Lucida Sans" panose="020B0602030504020204" pitchFamily="34" charset="77"/>
                </a:rPr>
                <a:t>)</a:t>
              </a:r>
            </a:p>
            <a:p>
              <a:endParaRPr lang="da-DK" sz="600" dirty="0">
                <a:latin typeface="Lucida Sans" panose="020B0602030504020204" pitchFamily="34" charset="77"/>
              </a:endParaRPr>
            </a:p>
            <a:p>
              <a:r>
                <a:rPr lang="da-DK" sz="1100" dirty="0">
                  <a:latin typeface="Lucida Sans" panose="020B0602030504020204" pitchFamily="34" charset="77"/>
                </a:rPr>
                <a:t>source </a:t>
              </a:r>
              <a:r>
                <a:rPr lang="da-DK" sz="1100" dirty="0">
                  <a:solidFill>
                    <a:srgbClr val="7030A0"/>
                  </a:solidFill>
                  <a:latin typeface="Lucida Sans" panose="020B0602030504020204" pitchFamily="34" charset="77"/>
                </a:rPr>
                <a:t>=</a:t>
              </a:r>
              <a:r>
                <a:rPr lang="da-DK" sz="1100" dirty="0">
                  <a:latin typeface="Lucida Sans" panose="020B0602030504020204" pitchFamily="34" charset="77"/>
                </a:rPr>
                <a:t> </a:t>
              </a:r>
              <a:r>
                <a:rPr lang="da-DK" sz="1100" dirty="0" err="1">
                  <a:latin typeface="Lucida Sans" panose="020B0602030504020204" pitchFamily="34" charset="77"/>
                </a:rPr>
                <a:t>Instr.add_component</a:t>
              </a:r>
              <a:r>
                <a:rPr lang="da-DK" sz="1100" dirty="0">
                  <a:latin typeface="Lucida Sans" panose="020B0602030504020204" pitchFamily="34" charset="77"/>
                </a:rPr>
                <a:t>(</a:t>
              </a:r>
              <a:r>
                <a:rPr lang="da-DK" sz="1100" dirty="0">
                  <a:solidFill>
                    <a:schemeClr val="accent2">
                      <a:lumMod val="75000"/>
                    </a:schemeClr>
                  </a:solidFill>
                  <a:latin typeface="Lucida Sans" panose="020B0602030504020204" pitchFamily="34" charset="77"/>
                </a:rPr>
                <a:t>”source”</a:t>
              </a:r>
              <a:r>
                <a:rPr lang="da-DK" sz="1100" dirty="0">
                  <a:latin typeface="Lucida Sans" panose="020B0602030504020204" pitchFamily="34" charset="77"/>
                </a:rPr>
                <a:t>,</a:t>
              </a:r>
              <a:r>
                <a:rPr lang="da-DK" sz="1100" dirty="0">
                  <a:solidFill>
                    <a:schemeClr val="accent2">
                      <a:lumMod val="75000"/>
                    </a:schemeClr>
                  </a:solidFill>
                  <a:latin typeface="Lucida Sans" panose="020B0602030504020204" pitchFamily="34" charset="77"/>
                </a:rPr>
                <a:t> ”</a:t>
              </a:r>
              <a:r>
                <a:rPr lang="da-DK" sz="1100" dirty="0" err="1">
                  <a:solidFill>
                    <a:schemeClr val="accent2">
                      <a:lumMod val="75000"/>
                    </a:schemeClr>
                  </a:solidFill>
                  <a:latin typeface="Lucida Sans" panose="020B0602030504020204" pitchFamily="34" charset="77"/>
                </a:rPr>
                <a:t>Source_simple</a:t>
              </a:r>
              <a:r>
                <a:rPr lang="da-DK" sz="1100" dirty="0">
                  <a:solidFill>
                    <a:schemeClr val="accent2">
                      <a:lumMod val="75000"/>
                    </a:schemeClr>
                  </a:solidFill>
                  <a:latin typeface="Lucida Sans" panose="020B0602030504020204" pitchFamily="34" charset="77"/>
                </a:rPr>
                <a:t>”</a:t>
              </a:r>
              <a:r>
                <a:rPr lang="da-DK" sz="1100" dirty="0">
                  <a:latin typeface="Lucida Sans" panose="020B0602030504020204" pitchFamily="34" charset="77"/>
                </a:rPr>
                <a:t>)</a:t>
              </a:r>
            </a:p>
            <a:p>
              <a:r>
                <a:rPr lang="da-DK" sz="1100" dirty="0" err="1">
                  <a:latin typeface="Lucida Sans" panose="020B0602030504020204" pitchFamily="34" charset="77"/>
                </a:rPr>
                <a:t>source.xwidth</a:t>
              </a:r>
              <a:r>
                <a:rPr lang="da-DK" sz="1100" dirty="0">
                  <a:latin typeface="Lucida Sans" panose="020B0602030504020204" pitchFamily="34" charset="77"/>
                </a:rPr>
                <a:t> </a:t>
              </a:r>
              <a:r>
                <a:rPr lang="da-DK" sz="1100" dirty="0">
                  <a:solidFill>
                    <a:srgbClr val="7030A0"/>
                  </a:solidFill>
                  <a:latin typeface="Lucida Sans" panose="020B0602030504020204" pitchFamily="34" charset="77"/>
                </a:rPr>
                <a:t>=</a:t>
              </a:r>
              <a:r>
                <a:rPr lang="da-DK" sz="1100" dirty="0">
                  <a:latin typeface="Lucida Sans" panose="020B0602030504020204" pitchFamily="34" charset="77"/>
                </a:rPr>
                <a:t> </a:t>
              </a:r>
              <a:r>
                <a:rPr lang="da-DK" sz="1100" b="1" dirty="0">
                  <a:solidFill>
                    <a:srgbClr val="00B050"/>
                  </a:solidFill>
                  <a:latin typeface="Lucida Sans" panose="020B0602030504020204" pitchFamily="34" charset="77"/>
                </a:rPr>
                <a:t>0.12</a:t>
              </a:r>
              <a:r>
                <a:rPr lang="da-DK" sz="1100" dirty="0">
                  <a:latin typeface="Lucida Sans" panose="020B0602030504020204" pitchFamily="34" charset="77"/>
                </a:rPr>
                <a:t>; </a:t>
              </a:r>
              <a:r>
                <a:rPr lang="da-DK" sz="1100" dirty="0" err="1">
                  <a:latin typeface="Lucida Sans" panose="020B0602030504020204" pitchFamily="34" charset="77"/>
                </a:rPr>
                <a:t>source.yheight</a:t>
              </a:r>
              <a:r>
                <a:rPr lang="da-DK" sz="1100" dirty="0">
                  <a:latin typeface="Lucida Sans" panose="020B0602030504020204" pitchFamily="34" charset="77"/>
                </a:rPr>
                <a:t> </a:t>
              </a:r>
              <a:r>
                <a:rPr lang="da-DK" sz="1100" dirty="0">
                  <a:solidFill>
                    <a:srgbClr val="7030A0"/>
                  </a:solidFill>
                  <a:latin typeface="Lucida Sans" panose="020B0602030504020204" pitchFamily="34" charset="77"/>
                </a:rPr>
                <a:t>=</a:t>
              </a:r>
              <a:r>
                <a:rPr lang="da-DK" sz="1100" dirty="0">
                  <a:latin typeface="Lucida Sans" panose="020B0602030504020204" pitchFamily="34" charset="77"/>
                </a:rPr>
                <a:t> </a:t>
              </a:r>
              <a:r>
                <a:rPr lang="da-DK" sz="1100" b="1" dirty="0">
                  <a:solidFill>
                    <a:srgbClr val="00B050"/>
                  </a:solidFill>
                  <a:latin typeface="Lucida Sans" panose="020B0602030504020204" pitchFamily="34" charset="77"/>
                </a:rPr>
                <a:t>0.12</a:t>
              </a:r>
              <a:r>
                <a:rPr lang="da-DK" sz="1100" dirty="0">
                  <a:latin typeface="Lucida Sans" panose="020B0602030504020204" pitchFamily="34" charset="77"/>
                </a:rPr>
                <a:t> </a:t>
              </a:r>
            </a:p>
            <a:p>
              <a:r>
                <a:rPr lang="da-DK" sz="1100" dirty="0">
                  <a:latin typeface="Lucida Sans" panose="020B0602030504020204" pitchFamily="34" charset="77"/>
                </a:rPr>
                <a:t>source.lambda0 </a:t>
              </a:r>
              <a:r>
                <a:rPr lang="da-DK" sz="1100" dirty="0">
                  <a:solidFill>
                    <a:srgbClr val="7030A0"/>
                  </a:solidFill>
                  <a:latin typeface="Lucida Sans" panose="020B0602030504020204" pitchFamily="34" charset="77"/>
                </a:rPr>
                <a:t>=</a:t>
              </a:r>
              <a:r>
                <a:rPr lang="da-DK" sz="1100" dirty="0">
                  <a:latin typeface="Lucida Sans" panose="020B0602030504020204" pitchFamily="34" charset="77"/>
                </a:rPr>
                <a:t> </a:t>
              </a:r>
              <a:r>
                <a:rPr lang="da-DK" sz="1100" b="1" dirty="0">
                  <a:solidFill>
                    <a:srgbClr val="00B050"/>
                  </a:solidFill>
                  <a:latin typeface="Lucida Sans" panose="020B0602030504020204" pitchFamily="34" charset="77"/>
                </a:rPr>
                <a:t>5.0</a:t>
              </a:r>
              <a:r>
                <a:rPr lang="da-DK" sz="1100" dirty="0">
                  <a:latin typeface="Lucida Sans" panose="020B0602030504020204" pitchFamily="34" charset="77"/>
                </a:rPr>
                <a:t>; </a:t>
              </a:r>
              <a:r>
                <a:rPr lang="da-DK" sz="1100" dirty="0" err="1">
                  <a:latin typeface="Lucida Sans" panose="020B0602030504020204" pitchFamily="34" charset="77"/>
                </a:rPr>
                <a:t>source.dlambda</a:t>
              </a:r>
              <a:r>
                <a:rPr lang="da-DK" sz="1100" dirty="0">
                  <a:latin typeface="Lucida Sans" panose="020B0602030504020204" pitchFamily="34" charset="77"/>
                </a:rPr>
                <a:t> </a:t>
              </a:r>
              <a:r>
                <a:rPr lang="da-DK" sz="1100" dirty="0">
                  <a:solidFill>
                    <a:srgbClr val="7030A0"/>
                  </a:solidFill>
                  <a:latin typeface="Lucida Sans" panose="020B0602030504020204" pitchFamily="34" charset="77"/>
                </a:rPr>
                <a:t>=</a:t>
              </a:r>
              <a:r>
                <a:rPr lang="da-DK" sz="1100" dirty="0">
                  <a:latin typeface="Lucida Sans" panose="020B0602030504020204" pitchFamily="34" charset="77"/>
                </a:rPr>
                <a:t> </a:t>
              </a:r>
              <a:r>
                <a:rPr lang="da-DK" sz="1100" b="1" dirty="0">
                  <a:solidFill>
                    <a:srgbClr val="00B050"/>
                  </a:solidFill>
                  <a:latin typeface="Lucida Sans" panose="020B0602030504020204" pitchFamily="34" charset="77"/>
                </a:rPr>
                <a:t>3.0</a:t>
              </a:r>
              <a:endParaRPr lang="da-DK" sz="1100" dirty="0">
                <a:latin typeface="Lucida Sans" panose="020B0602030504020204" pitchFamily="34" charset="77"/>
              </a:endParaRPr>
            </a:p>
            <a:p>
              <a:endParaRPr lang="da-DK" sz="600" dirty="0">
                <a:latin typeface="Lucida Sans" panose="020B0602030504020204" pitchFamily="34" charset="77"/>
                <a:ea typeface="Menlo" panose="020B0609030804020204" pitchFamily="49" charset="0"/>
                <a:cs typeface="Menlo" panose="020B0609030804020204" pitchFamily="49" charset="0"/>
              </a:endParaRPr>
            </a:p>
            <a:p>
              <a:r>
                <a:rPr lang="da-DK" sz="1100" dirty="0">
                  <a:latin typeface="Lucida Sans" panose="020B0602030504020204" pitchFamily="34" charset="77"/>
                </a:rPr>
                <a:t>sample </a:t>
              </a:r>
              <a:r>
                <a:rPr lang="da-DK" sz="1100" dirty="0">
                  <a:solidFill>
                    <a:srgbClr val="7030A0"/>
                  </a:solidFill>
                  <a:latin typeface="Lucida Sans" panose="020B0602030504020204" pitchFamily="34" charset="77"/>
                </a:rPr>
                <a:t>=</a:t>
              </a:r>
              <a:r>
                <a:rPr lang="da-DK" sz="1100" dirty="0">
                  <a:latin typeface="Lucida Sans" panose="020B0602030504020204" pitchFamily="34" charset="77"/>
                </a:rPr>
                <a:t> </a:t>
              </a:r>
              <a:r>
                <a:rPr lang="da-DK" sz="1100" dirty="0" err="1">
                  <a:latin typeface="Lucida Sans" panose="020B0602030504020204" pitchFamily="34" charset="77"/>
                </a:rPr>
                <a:t>Instr.add_component</a:t>
              </a:r>
              <a:r>
                <a:rPr lang="da-DK" sz="1100" dirty="0">
                  <a:latin typeface="Lucida Sans" panose="020B0602030504020204" pitchFamily="34" charset="77"/>
                </a:rPr>
                <a:t>(</a:t>
              </a:r>
              <a:r>
                <a:rPr lang="da-DK" sz="1100" dirty="0">
                  <a:solidFill>
                    <a:schemeClr val="accent2">
                      <a:lumMod val="75000"/>
                    </a:schemeClr>
                  </a:solidFill>
                  <a:latin typeface="Lucida Sans" panose="020B0602030504020204" pitchFamily="34" charset="77"/>
                </a:rPr>
                <a:t>”sample”</a:t>
              </a:r>
              <a:r>
                <a:rPr lang="da-DK" sz="1100" dirty="0">
                  <a:latin typeface="Lucida Sans" panose="020B0602030504020204" pitchFamily="34" charset="77"/>
                </a:rPr>
                <a:t>, </a:t>
              </a:r>
              <a:r>
                <a:rPr lang="da-DK" sz="1100" dirty="0">
                  <a:solidFill>
                    <a:schemeClr val="accent2">
                      <a:lumMod val="75000"/>
                    </a:schemeClr>
                  </a:solidFill>
                  <a:latin typeface="Lucida Sans" panose="020B0602030504020204" pitchFamily="34" charset="77"/>
                </a:rPr>
                <a:t>”</a:t>
              </a:r>
              <a:r>
                <a:rPr lang="da-DK" sz="1100" dirty="0" err="1">
                  <a:solidFill>
                    <a:schemeClr val="accent2">
                      <a:lumMod val="75000"/>
                    </a:schemeClr>
                  </a:solidFill>
                  <a:latin typeface="Lucida Sans" panose="020B0602030504020204" pitchFamily="34" charset="77"/>
                </a:rPr>
                <a:t>PowderN</a:t>
              </a:r>
              <a:r>
                <a:rPr lang="da-DK" sz="1100" dirty="0">
                  <a:solidFill>
                    <a:schemeClr val="accent2">
                      <a:lumMod val="75000"/>
                    </a:schemeClr>
                  </a:solidFill>
                  <a:latin typeface="Lucida Sans" panose="020B0602030504020204" pitchFamily="34" charset="77"/>
                </a:rPr>
                <a:t>”</a:t>
              </a:r>
              <a:r>
                <a:rPr lang="da-DK" sz="1100" dirty="0">
                  <a:latin typeface="Lucida Sans" panose="020B0602030504020204" pitchFamily="34" charset="77"/>
                </a:rPr>
                <a:t>,</a:t>
              </a:r>
            </a:p>
            <a:p>
              <a:r>
                <a:rPr lang="da-DK" sz="1100" dirty="0">
                  <a:latin typeface="Lucida Sans" panose="020B0602030504020204" pitchFamily="34" charset="77"/>
                </a:rPr>
                <a:t>		                AT</a:t>
              </a:r>
              <a:r>
                <a:rPr lang="da-DK" sz="1100" dirty="0">
                  <a:solidFill>
                    <a:srgbClr val="7030A0"/>
                  </a:solidFill>
                  <a:latin typeface="Lucida Sans" panose="020B0602030504020204" pitchFamily="34" charset="77"/>
                </a:rPr>
                <a:t>=</a:t>
              </a:r>
              <a:r>
                <a:rPr lang="da-DK" sz="1100" dirty="0">
                  <a:latin typeface="Lucida Sans" panose="020B0602030504020204" pitchFamily="34" charset="77"/>
                </a:rPr>
                <a:t>[</a:t>
              </a:r>
              <a:r>
                <a:rPr lang="da-DK" sz="1100" b="1" dirty="0">
                  <a:solidFill>
                    <a:srgbClr val="00B050"/>
                  </a:solidFill>
                  <a:latin typeface="Lucida Sans" panose="020B0602030504020204" pitchFamily="34" charset="77"/>
                </a:rPr>
                <a:t>0</a:t>
              </a:r>
              <a:r>
                <a:rPr lang="da-DK" sz="1100" dirty="0">
                  <a:latin typeface="Lucida Sans" panose="020B0602030504020204" pitchFamily="34" charset="77"/>
                </a:rPr>
                <a:t>,</a:t>
              </a:r>
              <a:r>
                <a:rPr lang="da-DK" sz="1100" b="1" dirty="0">
                  <a:solidFill>
                    <a:srgbClr val="00B050"/>
                  </a:solidFill>
                  <a:latin typeface="Lucida Sans" panose="020B0602030504020204" pitchFamily="34" charset="77"/>
                </a:rPr>
                <a:t>0</a:t>
              </a:r>
              <a:r>
                <a:rPr lang="da-DK" sz="1100" dirty="0">
                  <a:latin typeface="Lucida Sans" panose="020B0602030504020204" pitchFamily="34" charset="77"/>
                </a:rPr>
                <a:t>,</a:t>
              </a:r>
              <a:r>
                <a:rPr lang="da-DK" sz="1100" b="1" dirty="0">
                  <a:solidFill>
                    <a:srgbClr val="00B050"/>
                  </a:solidFill>
                  <a:latin typeface="Lucida Sans" panose="020B0602030504020204" pitchFamily="34" charset="77"/>
                </a:rPr>
                <a:t>1</a:t>
              </a:r>
              <a:r>
                <a:rPr lang="da-DK" sz="1100" dirty="0">
                  <a:latin typeface="Lucida Sans" panose="020B0602030504020204" pitchFamily="34" charset="77"/>
                </a:rPr>
                <a:t>], RELATIVE</a:t>
              </a:r>
              <a:r>
                <a:rPr lang="da-DK" sz="1100" dirty="0">
                  <a:solidFill>
                    <a:srgbClr val="7030A0"/>
                  </a:solidFill>
                  <a:latin typeface="Lucida Sans" panose="020B0602030504020204" pitchFamily="34" charset="77"/>
                </a:rPr>
                <a:t>=</a:t>
              </a:r>
              <a:r>
                <a:rPr lang="da-DK" sz="1100" dirty="0">
                  <a:solidFill>
                    <a:schemeClr val="accent2">
                      <a:lumMod val="75000"/>
                    </a:schemeClr>
                  </a:solidFill>
                  <a:latin typeface="Lucida Sans" panose="020B0602030504020204" pitchFamily="34" charset="77"/>
                </a:rPr>
                <a:t>”source”</a:t>
              </a:r>
              <a:r>
                <a:rPr lang="da-DK" sz="1100" dirty="0">
                  <a:latin typeface="Lucida Sans" panose="020B0602030504020204" pitchFamily="34" charset="77"/>
                </a:rPr>
                <a:t>)</a:t>
              </a:r>
            </a:p>
            <a:p>
              <a:r>
                <a:rPr lang="da-DK" sz="1100" dirty="0" err="1">
                  <a:latin typeface="Lucida Sans" panose="020B0602030504020204" pitchFamily="34" charset="77"/>
                </a:rPr>
                <a:t>sample.radius</a:t>
              </a:r>
              <a:r>
                <a:rPr lang="da-DK" sz="1100" dirty="0">
                  <a:latin typeface="Lucida Sans" panose="020B0602030504020204" pitchFamily="34" charset="77"/>
                </a:rPr>
                <a:t> </a:t>
              </a:r>
              <a:r>
                <a:rPr lang="da-DK" sz="1100" dirty="0">
                  <a:solidFill>
                    <a:srgbClr val="7030A0"/>
                  </a:solidFill>
                  <a:latin typeface="Lucida Sans" panose="020B0602030504020204" pitchFamily="34" charset="77"/>
                </a:rPr>
                <a:t>=</a:t>
              </a:r>
              <a:r>
                <a:rPr lang="da-DK" sz="1100" dirty="0">
                  <a:latin typeface="Lucida Sans" panose="020B0602030504020204" pitchFamily="34" charset="77"/>
                </a:rPr>
                <a:t> </a:t>
              </a:r>
              <a:r>
                <a:rPr lang="da-DK" sz="1100" b="1" dirty="0">
                  <a:solidFill>
                    <a:srgbClr val="00B050"/>
                  </a:solidFill>
                  <a:latin typeface="Lucida Sans" panose="020B0602030504020204" pitchFamily="34" charset="77"/>
                </a:rPr>
                <a:t>0.01</a:t>
              </a:r>
              <a:r>
                <a:rPr lang="da-DK" sz="1100" dirty="0">
                  <a:latin typeface="Lucida Sans" panose="020B0602030504020204" pitchFamily="34" charset="77"/>
                </a:rPr>
                <a:t>; </a:t>
              </a:r>
              <a:r>
                <a:rPr lang="da-DK" sz="1100" dirty="0" err="1">
                  <a:latin typeface="Lucida Sans" panose="020B0602030504020204" pitchFamily="34" charset="77"/>
                </a:rPr>
                <a:t>sample.yheight</a:t>
              </a:r>
              <a:r>
                <a:rPr lang="da-DK" sz="1100" dirty="0">
                  <a:latin typeface="Lucida Sans" panose="020B0602030504020204" pitchFamily="34" charset="77"/>
                </a:rPr>
                <a:t> </a:t>
              </a:r>
              <a:r>
                <a:rPr lang="da-DK" sz="1100" dirty="0">
                  <a:solidFill>
                    <a:srgbClr val="7030A0"/>
                  </a:solidFill>
                  <a:latin typeface="Lucida Sans" panose="020B0602030504020204" pitchFamily="34" charset="77"/>
                </a:rPr>
                <a:t>=</a:t>
              </a:r>
              <a:r>
                <a:rPr lang="da-DK" sz="1100" dirty="0">
                  <a:latin typeface="Lucida Sans" panose="020B0602030504020204" pitchFamily="34" charset="77"/>
                </a:rPr>
                <a:t> </a:t>
              </a:r>
              <a:r>
                <a:rPr lang="da-DK" sz="1100" b="1" dirty="0">
                  <a:solidFill>
                    <a:srgbClr val="00B050"/>
                  </a:solidFill>
                  <a:latin typeface="Lucida Sans" panose="020B0602030504020204" pitchFamily="34" charset="77"/>
                </a:rPr>
                <a:t>0.03</a:t>
              </a:r>
              <a:endParaRPr lang="da-DK" sz="1100" dirty="0">
                <a:latin typeface="Lucida Sans" panose="020B0602030504020204" pitchFamily="34" charset="77"/>
              </a:endParaRPr>
            </a:p>
            <a:p>
              <a:r>
                <a:rPr lang="da-DK" sz="1100" dirty="0" err="1">
                  <a:latin typeface="Lucida Sans" panose="020B0602030504020204" pitchFamily="34" charset="77"/>
                </a:rPr>
                <a:t>sample.reflections</a:t>
              </a:r>
              <a:r>
                <a:rPr lang="da-DK" sz="1100" dirty="0">
                  <a:latin typeface="Lucida Sans" panose="020B0602030504020204" pitchFamily="34" charset="77"/>
                </a:rPr>
                <a:t> </a:t>
              </a:r>
              <a:r>
                <a:rPr lang="da-DK" sz="1100" dirty="0">
                  <a:solidFill>
                    <a:srgbClr val="7030A0"/>
                  </a:solidFill>
                  <a:latin typeface="Lucida Sans" panose="020B0602030504020204" pitchFamily="34" charset="77"/>
                </a:rPr>
                <a:t>=</a:t>
              </a:r>
              <a:r>
                <a:rPr lang="da-DK" sz="1100" dirty="0">
                  <a:latin typeface="Lucida Sans" panose="020B0602030504020204" pitchFamily="34" charset="77"/>
                </a:rPr>
                <a:t> </a:t>
              </a:r>
              <a:r>
                <a:rPr lang="da-DK" sz="1100" dirty="0">
                  <a:solidFill>
                    <a:schemeClr val="accent2">
                      <a:lumMod val="75000"/>
                    </a:schemeClr>
                  </a:solidFill>
                  <a:latin typeface="Lucida Sans" panose="020B0602030504020204" pitchFamily="34" charset="77"/>
                </a:rPr>
                <a:t>”\”</a:t>
              </a:r>
              <a:r>
                <a:rPr lang="da-DK" sz="1100" dirty="0" err="1">
                  <a:solidFill>
                    <a:schemeClr val="accent2">
                      <a:lumMod val="75000"/>
                    </a:schemeClr>
                  </a:solidFill>
                  <a:latin typeface="Lucida Sans" panose="020B0602030504020204" pitchFamily="34" charset="77"/>
                </a:rPr>
                <a:t>Cu.laz</a:t>
              </a:r>
              <a:r>
                <a:rPr lang="da-DK" sz="1100" dirty="0">
                  <a:solidFill>
                    <a:schemeClr val="accent2">
                      <a:lumMod val="75000"/>
                    </a:schemeClr>
                  </a:solidFill>
                  <a:latin typeface="Lucida Sans" panose="020B0602030504020204" pitchFamily="34" charset="77"/>
                </a:rPr>
                <a:t>\””</a:t>
              </a:r>
            </a:p>
            <a:p>
              <a:endParaRPr lang="da-DK" sz="600" dirty="0">
                <a:latin typeface="Lucida Sans" panose="020B0602030504020204" pitchFamily="34" charset="77"/>
              </a:endParaRPr>
            </a:p>
            <a:p>
              <a:r>
                <a:rPr lang="da-DK" sz="1100" dirty="0">
                  <a:latin typeface="Lucida Sans" panose="020B0602030504020204" pitchFamily="34" charset="77"/>
                </a:rPr>
                <a:t>[… </a:t>
              </a:r>
              <a:r>
                <a:rPr lang="da-DK" sz="1100" dirty="0" err="1">
                  <a:latin typeface="Lucida Sans" panose="020B0602030504020204" pitchFamily="34" charset="77"/>
                </a:rPr>
                <a:t>add</a:t>
              </a:r>
              <a:r>
                <a:rPr lang="da-DK" sz="1100" dirty="0">
                  <a:latin typeface="Lucida Sans" panose="020B0602030504020204" pitchFamily="34" charset="77"/>
                </a:rPr>
                <a:t> monitors …]</a:t>
              </a:r>
            </a:p>
            <a:p>
              <a:endParaRPr lang="da-DK" sz="600" dirty="0">
                <a:latin typeface="Lucida Sans" panose="020B0602030504020204" pitchFamily="34" charset="77"/>
              </a:endParaRPr>
            </a:p>
            <a:p>
              <a:r>
                <a:rPr lang="da-DK" sz="1100" dirty="0">
                  <a:latin typeface="Lucida Sans" panose="020B0602030504020204" pitchFamily="34" charset="77"/>
                </a:rPr>
                <a:t>Data </a:t>
              </a:r>
              <a:r>
                <a:rPr lang="da-DK" sz="1100" dirty="0">
                  <a:solidFill>
                    <a:srgbClr val="7030A0"/>
                  </a:solidFill>
                  <a:latin typeface="Lucida Sans" panose="020B0602030504020204" pitchFamily="34" charset="77"/>
                </a:rPr>
                <a:t>=</a:t>
              </a:r>
              <a:r>
                <a:rPr lang="da-DK" sz="1100" dirty="0">
                  <a:latin typeface="Lucida Sans" panose="020B0602030504020204" pitchFamily="34" charset="77"/>
                </a:rPr>
                <a:t> </a:t>
              </a:r>
              <a:r>
                <a:rPr lang="da-DK" sz="1100" dirty="0" err="1">
                  <a:latin typeface="Lucida Sans" panose="020B0602030504020204" pitchFamily="34" charset="77"/>
                </a:rPr>
                <a:t>Instr.run_full_simulation</a:t>
              </a:r>
              <a:r>
                <a:rPr lang="da-DK" sz="1100" dirty="0">
                  <a:latin typeface="Lucida Sans" panose="020B0602030504020204" pitchFamily="34" charset="77"/>
                </a:rPr>
                <a:t>(</a:t>
              </a:r>
              <a:r>
                <a:rPr lang="da-DK" sz="1100" dirty="0" err="1">
                  <a:latin typeface="Lucida Sans" panose="020B0602030504020204" pitchFamily="34" charset="77"/>
                </a:rPr>
                <a:t>foldername</a:t>
              </a:r>
              <a:r>
                <a:rPr lang="da-DK" sz="1100" dirty="0">
                  <a:solidFill>
                    <a:srgbClr val="7030A0"/>
                  </a:solidFill>
                  <a:latin typeface="Lucida Sans" panose="020B0602030504020204" pitchFamily="34" charset="77"/>
                </a:rPr>
                <a:t>=</a:t>
              </a:r>
              <a:r>
                <a:rPr lang="da-DK" sz="1100" dirty="0">
                  <a:solidFill>
                    <a:schemeClr val="accent2">
                      <a:lumMod val="75000"/>
                    </a:schemeClr>
                  </a:solidFill>
                  <a:latin typeface="Lucida Sans" panose="020B0602030504020204" pitchFamily="34" charset="77"/>
                </a:rPr>
                <a:t>”demo”</a:t>
              </a:r>
              <a:r>
                <a:rPr lang="da-DK" sz="1100" dirty="0">
                  <a:latin typeface="Lucida Sans" panose="020B0602030504020204" pitchFamily="34" charset="77"/>
                </a:rPr>
                <a:t>, </a:t>
              </a:r>
              <a:r>
                <a:rPr lang="da-DK" sz="1100" dirty="0" err="1">
                  <a:latin typeface="Lucida Sans" panose="020B0602030504020204" pitchFamily="34" charset="77"/>
                </a:rPr>
                <a:t>ncount</a:t>
              </a:r>
              <a:r>
                <a:rPr lang="da-DK" sz="1100" dirty="0">
                  <a:solidFill>
                    <a:srgbClr val="7030A0"/>
                  </a:solidFill>
                  <a:latin typeface="Lucida Sans" panose="020B0602030504020204" pitchFamily="34" charset="77"/>
                </a:rPr>
                <a:t>=</a:t>
              </a:r>
              <a:r>
                <a:rPr lang="da-DK" sz="1100" b="1" dirty="0">
                  <a:solidFill>
                    <a:srgbClr val="00B050"/>
                  </a:solidFill>
                  <a:latin typeface="Lucida Sans" panose="020B0602030504020204" pitchFamily="34" charset="77"/>
                </a:rPr>
                <a:t>1E7</a:t>
              </a:r>
              <a:r>
                <a:rPr lang="da-DK" sz="1100" dirty="0">
                  <a:latin typeface="Lucida Sans" panose="020B0602030504020204" pitchFamily="34" charset="77"/>
                </a:rPr>
                <a:t>)</a:t>
              </a:r>
            </a:p>
            <a:p>
              <a:endParaRPr lang="da-DK" sz="600" dirty="0">
                <a:latin typeface="Lucida Sans" panose="020B0602030504020204" pitchFamily="34" charset="77"/>
              </a:endParaRPr>
            </a:p>
            <a:p>
              <a:r>
                <a:rPr lang="da-DK" sz="1100" dirty="0">
                  <a:latin typeface="Lucida Sans" panose="020B0602030504020204" pitchFamily="34" charset="77"/>
                </a:rPr>
                <a:t>Data[0].</a:t>
              </a:r>
              <a:r>
                <a:rPr lang="da-DK" sz="1100" dirty="0" err="1">
                  <a:latin typeface="Lucida Sans" panose="020B0602030504020204" pitchFamily="34" charset="77"/>
                </a:rPr>
                <a:t>Intensity</a:t>
              </a:r>
              <a:r>
                <a:rPr lang="da-DK" sz="1100" dirty="0">
                  <a:latin typeface="Lucida Sans" panose="020B0602030504020204" pitchFamily="34" charset="77"/>
                </a:rPr>
                <a:t> +</a:t>
              </a:r>
              <a:r>
                <a:rPr lang="da-DK" sz="1100" dirty="0">
                  <a:solidFill>
                    <a:srgbClr val="7030A0"/>
                  </a:solidFill>
                  <a:latin typeface="Lucida Sans" panose="020B0602030504020204" pitchFamily="34" charset="77"/>
                </a:rPr>
                <a:t>=</a:t>
              </a:r>
              <a:r>
                <a:rPr lang="da-DK" sz="1100" dirty="0">
                  <a:latin typeface="Lucida Sans" panose="020B0602030504020204" pitchFamily="34" charset="77"/>
                </a:rPr>
                <a:t> </a:t>
              </a:r>
              <a:r>
                <a:rPr lang="da-DK" sz="1100" b="1" dirty="0">
                  <a:solidFill>
                    <a:srgbClr val="00B050"/>
                  </a:solidFill>
                  <a:latin typeface="Lucida Sans" panose="020B0602030504020204" pitchFamily="34" charset="77"/>
                </a:rPr>
                <a:t>12.2  </a:t>
              </a:r>
              <a:r>
                <a:rPr lang="da-DK" sz="1100" dirty="0">
                  <a:solidFill>
                    <a:schemeClr val="accent5">
                      <a:lumMod val="75000"/>
                    </a:schemeClr>
                  </a:solidFill>
                  <a:latin typeface="Lucida Sans" panose="020B0602030504020204" pitchFamily="34" charset="77"/>
                </a:rPr>
                <a:t># </a:t>
              </a:r>
              <a:r>
                <a:rPr lang="da-DK" sz="1100" dirty="0" err="1">
                  <a:solidFill>
                    <a:schemeClr val="accent5">
                      <a:lumMod val="75000"/>
                    </a:schemeClr>
                  </a:solidFill>
                  <a:latin typeface="Lucida Sans" panose="020B0602030504020204" pitchFamily="34" charset="77"/>
                </a:rPr>
                <a:t>Add</a:t>
              </a:r>
              <a:r>
                <a:rPr lang="da-DK" sz="1100" dirty="0">
                  <a:solidFill>
                    <a:schemeClr val="accent5">
                      <a:lumMod val="75000"/>
                    </a:schemeClr>
                  </a:solidFill>
                  <a:latin typeface="Lucida Sans" panose="020B0602030504020204" pitchFamily="34" charset="77"/>
                </a:rPr>
                <a:t> </a:t>
              </a:r>
              <a:r>
                <a:rPr lang="da-DK" sz="1100" dirty="0" err="1">
                  <a:solidFill>
                    <a:schemeClr val="accent5">
                      <a:lumMod val="75000"/>
                    </a:schemeClr>
                  </a:solidFill>
                  <a:latin typeface="Lucida Sans" panose="020B0602030504020204" pitchFamily="34" charset="77"/>
                </a:rPr>
                <a:t>artificial</a:t>
              </a:r>
              <a:r>
                <a:rPr lang="da-DK" sz="1100" dirty="0">
                  <a:solidFill>
                    <a:schemeClr val="accent5">
                      <a:lumMod val="75000"/>
                    </a:schemeClr>
                  </a:solidFill>
                  <a:latin typeface="Lucida Sans" panose="020B0602030504020204" pitchFamily="34" charset="77"/>
                </a:rPr>
                <a:t> </a:t>
              </a:r>
              <a:r>
                <a:rPr lang="da-DK" sz="1100" dirty="0" err="1">
                  <a:solidFill>
                    <a:schemeClr val="accent5">
                      <a:lumMod val="75000"/>
                    </a:schemeClr>
                  </a:solidFill>
                  <a:latin typeface="Lucida Sans" panose="020B0602030504020204" pitchFamily="34" charset="77"/>
                </a:rPr>
                <a:t>background</a:t>
              </a:r>
              <a:endParaRPr lang="da-DK" sz="1100" dirty="0">
                <a:solidFill>
                  <a:schemeClr val="accent5">
                    <a:lumMod val="75000"/>
                  </a:schemeClr>
                </a:solidFill>
                <a:latin typeface="Lucida Sans" panose="020B0602030504020204" pitchFamily="34" charset="77"/>
              </a:endParaRPr>
            </a:p>
            <a:p>
              <a:endParaRPr lang="da-DK" sz="600" dirty="0">
                <a:latin typeface="Lucida Sans" panose="020B0602030504020204" pitchFamily="34" charset="77"/>
              </a:endParaRPr>
            </a:p>
            <a:p>
              <a:r>
                <a:rPr lang="da-DK" sz="1100" dirty="0" err="1">
                  <a:latin typeface="Lucida Sans" panose="020B0602030504020204" pitchFamily="34" charset="77"/>
                </a:rPr>
                <a:t>functions.make_sub_plot</a:t>
              </a:r>
              <a:r>
                <a:rPr lang="da-DK" sz="1100" dirty="0">
                  <a:latin typeface="Lucida Sans" panose="020B0602030504020204" pitchFamily="34" charset="77"/>
                </a:rPr>
                <a:t>(Data) </a:t>
              </a:r>
              <a:r>
                <a:rPr lang="da-DK" sz="1100" dirty="0">
                  <a:solidFill>
                    <a:schemeClr val="accent5">
                      <a:lumMod val="75000"/>
                    </a:schemeClr>
                  </a:solidFill>
                  <a:latin typeface="Lucida Sans" panose="020B0602030504020204" pitchFamily="34" charset="77"/>
                </a:rPr>
                <a:t># plots the </a:t>
              </a:r>
              <a:r>
                <a:rPr lang="da-DK" sz="1100" dirty="0" err="1">
                  <a:solidFill>
                    <a:schemeClr val="accent5">
                      <a:lumMod val="75000"/>
                    </a:schemeClr>
                  </a:solidFill>
                  <a:latin typeface="Lucida Sans" panose="020B0602030504020204" pitchFamily="34" charset="77"/>
                </a:rPr>
                <a:t>simulated</a:t>
              </a:r>
              <a:r>
                <a:rPr lang="da-DK" sz="1100" dirty="0">
                  <a:solidFill>
                    <a:schemeClr val="accent5">
                      <a:lumMod val="75000"/>
                    </a:schemeClr>
                  </a:solidFill>
                  <a:latin typeface="Lucida Sans" panose="020B0602030504020204" pitchFamily="34" charset="77"/>
                </a:rPr>
                <a:t> data</a:t>
              </a:r>
            </a:p>
            <a:p>
              <a:endParaRPr lang="da-DK" sz="1100" dirty="0">
                <a:latin typeface="Lucida Sans" panose="020B0602030504020204" pitchFamily="34" charset="7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xmlns="" id="{F9C55764-6783-ED45-BF0C-E67476207BB1}"/>
                </a:ext>
              </a:extLst>
            </p:cNvPr>
            <p:cNvSpPr txBox="1"/>
            <p:nvPr/>
          </p:nvSpPr>
          <p:spPr>
            <a:xfrm>
              <a:off x="6711823" y="202483"/>
              <a:ext cx="4838328" cy="500056"/>
            </a:xfrm>
            <a:prstGeom prst="rect">
              <a:avLst/>
            </a:prstGeom>
          </p:spPr>
          <p:txBody>
            <a:bodyPr vert="horz" wrap="square" lIns="91440" tIns="45720" rIns="91440" bIns="45720" rtlCol="0" anchor="t">
              <a:noAutofit/>
            </a:bodyPr>
            <a:lstStyle/>
            <a:p>
              <a:pPr algn="ctr"/>
              <a:r>
                <a:rPr lang="da-DK" i="1" dirty="0" err="1"/>
                <a:t>Syntax</a:t>
              </a:r>
              <a:r>
                <a:rPr lang="da-DK" i="1" dirty="0"/>
                <a:t> </a:t>
              </a:r>
              <a:r>
                <a:rPr lang="da-DK" i="1" dirty="0" err="1"/>
                <a:t>example</a:t>
              </a:r>
              <a:endParaRPr lang="da-DK" i="1" dirty="0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xmlns="" id="{849DA880-5660-DA4E-8CE6-EC5DF1705F19}"/>
              </a:ext>
            </a:extLst>
          </p:cNvPr>
          <p:cNvGrpSpPr/>
          <p:nvPr/>
        </p:nvGrpSpPr>
        <p:grpSpPr>
          <a:xfrm>
            <a:off x="1728449" y="4117843"/>
            <a:ext cx="4151302" cy="2753032"/>
            <a:chOff x="4075848" y="4104968"/>
            <a:chExt cx="4151302" cy="2753032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xmlns="" id="{8BFBD6DD-B37D-B642-8148-44D2FFC0BBED}"/>
                </a:ext>
              </a:extLst>
            </p:cNvPr>
            <p:cNvGrpSpPr/>
            <p:nvPr/>
          </p:nvGrpSpPr>
          <p:grpSpPr>
            <a:xfrm>
              <a:off x="4075848" y="4104968"/>
              <a:ext cx="4151302" cy="2753032"/>
              <a:chOff x="3733755" y="3964882"/>
              <a:chExt cx="4151302" cy="2753032"/>
            </a:xfrm>
          </p:grpSpPr>
          <p:pic>
            <p:nvPicPr>
              <p:cNvPr id="17" name="Content Placeholder 8">
                <a:extLst>
                  <a:ext uri="{FF2B5EF4-FFF2-40B4-BE49-F238E27FC236}">
                    <a16:creationId xmlns:a16="http://schemas.microsoft.com/office/drawing/2014/main" xmlns="" id="{A9E45361-C702-8A45-9D08-83C95790F81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189" t="11400" r="50768" b="49607"/>
              <a:stretch/>
            </p:blipFill>
            <p:spPr>
              <a:xfrm>
                <a:off x="3998392" y="4458653"/>
                <a:ext cx="3886665" cy="1969322"/>
              </a:xfrm>
              <a:prstGeom prst="rect">
                <a:avLst/>
              </a:prstGeom>
            </p:spPr>
          </p:pic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xmlns="" id="{7EE89CFE-A394-CC43-ACD0-83131A13EB4C}"/>
                  </a:ext>
                </a:extLst>
              </p:cNvPr>
              <p:cNvSpPr txBox="1"/>
              <p:nvPr/>
            </p:nvSpPr>
            <p:spPr>
              <a:xfrm>
                <a:off x="5354537" y="6348582"/>
                <a:ext cx="210670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a-DK" dirty="0"/>
                  <a:t>Sample x [m]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xmlns="" id="{22A6CBCF-4251-F942-B384-8E5E1808E490}"/>
                  </a:ext>
                </a:extLst>
              </p:cNvPr>
              <p:cNvSpPr txBox="1"/>
              <p:nvPr/>
            </p:nvSpPr>
            <p:spPr>
              <a:xfrm rot="16200000">
                <a:off x="2865068" y="4833569"/>
                <a:ext cx="210670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a-DK" dirty="0"/>
                  <a:t>Sample y [m]</a:t>
                </a:r>
              </a:p>
            </p:txBody>
          </p:sp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xmlns="" id="{D607A712-E031-4040-A65B-3CB10A60C73E}"/>
                </a:ext>
              </a:extLst>
            </p:cNvPr>
            <p:cNvSpPr txBox="1"/>
            <p:nvPr/>
          </p:nvSpPr>
          <p:spPr>
            <a:xfrm>
              <a:off x="5287473" y="4288323"/>
              <a:ext cx="25554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a-DK" dirty="0" err="1"/>
                <a:t>Scattering</a:t>
              </a:r>
              <a:r>
                <a:rPr lang="da-DK" dirty="0"/>
                <a:t> in sample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xmlns="" id="{691F7FE3-6614-1E4F-8975-042C00A91B79}"/>
              </a:ext>
            </a:extLst>
          </p:cNvPr>
          <p:cNvGrpSpPr/>
          <p:nvPr/>
        </p:nvGrpSpPr>
        <p:grpSpPr>
          <a:xfrm>
            <a:off x="6037918" y="4226393"/>
            <a:ext cx="4088630" cy="2641605"/>
            <a:chOff x="8103370" y="4227755"/>
            <a:chExt cx="4088630" cy="2641605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xmlns="" id="{5FDCECDF-514F-9D4D-BA43-6B2223582B44}"/>
                </a:ext>
              </a:extLst>
            </p:cNvPr>
            <p:cNvGrpSpPr/>
            <p:nvPr/>
          </p:nvGrpSpPr>
          <p:grpSpPr>
            <a:xfrm>
              <a:off x="8103370" y="4227756"/>
              <a:ext cx="4088630" cy="2641604"/>
              <a:chOff x="7876456" y="4076933"/>
              <a:chExt cx="4088630" cy="2641604"/>
            </a:xfrm>
          </p:grpSpPr>
          <p:pic>
            <p:nvPicPr>
              <p:cNvPr id="18" name="Content Placeholder 8">
                <a:extLst>
                  <a:ext uri="{FF2B5EF4-FFF2-40B4-BE49-F238E27FC236}">
                    <a16:creationId xmlns:a16="http://schemas.microsoft.com/office/drawing/2014/main" xmlns="" id="{F18E5D41-23E8-B04F-A57D-DD1FC8040C5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390" t="53355" r="50519" b="6674"/>
              <a:stretch/>
            </p:blipFill>
            <p:spPr>
              <a:xfrm>
                <a:off x="8139468" y="4458653"/>
                <a:ext cx="3825618" cy="2034267"/>
              </a:xfrm>
              <a:prstGeom prst="rect">
                <a:avLst/>
              </a:prstGeom>
            </p:spPr>
          </p:pic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xmlns="" id="{70D4C98C-FA93-044F-AE45-97E7CDCE165D}"/>
                  </a:ext>
                </a:extLst>
              </p:cNvPr>
              <p:cNvSpPr txBox="1"/>
              <p:nvPr/>
            </p:nvSpPr>
            <p:spPr>
              <a:xfrm>
                <a:off x="9341222" y="6349205"/>
                <a:ext cx="210670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a-DK" dirty="0" err="1"/>
                  <a:t>Detector</a:t>
                </a:r>
                <a:r>
                  <a:rPr lang="da-DK" dirty="0"/>
                  <a:t> x [cm]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xmlns="" id="{F7969509-1841-1A46-8FBF-9CFD3AD703FC}"/>
                  </a:ext>
                </a:extLst>
              </p:cNvPr>
              <p:cNvSpPr txBox="1"/>
              <p:nvPr/>
            </p:nvSpPr>
            <p:spPr>
              <a:xfrm rot="16200000">
                <a:off x="7007769" y="4945620"/>
                <a:ext cx="210670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a-DK" dirty="0" err="1"/>
                  <a:t>Detector</a:t>
                </a:r>
                <a:r>
                  <a:rPr lang="da-DK" dirty="0"/>
                  <a:t> y [cm]</a:t>
                </a:r>
              </a:p>
            </p:txBody>
          </p: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xmlns="" id="{3812E0DA-EDBE-9A4C-9FED-12D62705EFB0}"/>
                </a:ext>
              </a:extLst>
            </p:cNvPr>
            <p:cNvSpPr txBox="1"/>
            <p:nvPr/>
          </p:nvSpPr>
          <p:spPr>
            <a:xfrm>
              <a:off x="8850426" y="4227755"/>
              <a:ext cx="26506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a-DK" dirty="0" err="1"/>
                <a:t>Intensity</a:t>
              </a:r>
              <a:r>
                <a:rPr lang="da-DK" dirty="0"/>
                <a:t> on </a:t>
              </a:r>
              <a:r>
                <a:rPr lang="da-DK" dirty="0" err="1"/>
                <a:t>detector</a:t>
              </a:r>
              <a:endParaRPr lang="da-DK" dirty="0"/>
            </a:p>
          </p:txBody>
        </p:sp>
      </p:grpSp>
      <p:sp>
        <p:nvSpPr>
          <p:cNvPr id="27" name="Rectangle 26"/>
          <p:cNvSpPr/>
          <p:nvPr/>
        </p:nvSpPr>
        <p:spPr>
          <a:xfrm>
            <a:off x="396418" y="1172994"/>
            <a:ext cx="24673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>
                <a:solidFill>
                  <a:srgbClr val="0432FF"/>
                </a:solidFill>
              </a:rPr>
              <a:t>Mads </a:t>
            </a:r>
            <a:r>
              <a:rPr kumimoji="1" lang="en-US" altLang="zh-CN" dirty="0" err="1" smtClean="0">
                <a:solidFill>
                  <a:srgbClr val="0432FF"/>
                </a:solidFill>
              </a:rPr>
              <a:t>Bertelsen</a:t>
            </a:r>
            <a:r>
              <a:rPr kumimoji="1" lang="en-US" altLang="zh-CN" dirty="0" smtClean="0">
                <a:solidFill>
                  <a:srgbClr val="0432FF"/>
                </a:solidFill>
              </a:rPr>
              <a:t> (ESS)</a:t>
            </a:r>
            <a:endParaRPr lang="zh-CN" altLang="en-US" dirty="0">
              <a:solidFill>
                <a:srgbClr val="0432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876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theme/theme1.xml><?xml version="1.0" encoding="utf-8"?>
<a:theme xmlns:a="http://schemas.openxmlformats.org/drawingml/2006/main" name="Office">
  <a:themeElements>
    <a:clrScheme name="Benutzerdefiniert 59">
      <a:dk1>
        <a:srgbClr val="000000"/>
      </a:dk1>
      <a:lt1>
        <a:sysClr val="window" lastClr="FFFFFF"/>
      </a:lt1>
      <a:dk2>
        <a:srgbClr val="B2B2B2"/>
      </a:dk2>
      <a:lt2>
        <a:srgbClr val="F39200"/>
      </a:lt2>
      <a:accent1>
        <a:srgbClr val="0D1546"/>
      </a:accent1>
      <a:accent2>
        <a:srgbClr val="559DBB"/>
      </a:accent2>
      <a:accent3>
        <a:srgbClr val="81B0C8"/>
      </a:accent3>
      <a:accent4>
        <a:srgbClr val="A4C3D6"/>
      </a:accent4>
      <a:accent5>
        <a:srgbClr val="C5D6E4"/>
      </a:accent5>
      <a:accent6>
        <a:srgbClr val="E3EBF2"/>
      </a:accent6>
      <a:hlink>
        <a:srgbClr val="000000"/>
      </a:hlink>
      <a:folHlink>
        <a:srgbClr val="000000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6"/>
        </a:solidFill>
      </a:spPr>
      <a:bodyPr rtlCol="0" anchor="ctr">
        <a:noAutofit/>
      </a:bodyPr>
      <a:lstStyle>
        <a:defPPr algn="ctr">
          <a:lnSpc>
            <a:spcPct val="113000"/>
          </a:lnSpc>
          <a:defRPr sz="1400" dirty="0" err="1" smtClean="0"/>
        </a:defPPr>
      </a:lstStyle>
    </a:spDef>
    <a:lnDef>
      <a:spPr>
        <a:ln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noAutofit/>
      </a:bodyPr>
      <a:lstStyle>
        <a:defPPr marL="269875" indent="-269875">
          <a:lnSpc>
            <a:spcPct val="112000"/>
          </a:lnSpc>
          <a:buBlip>
            <a:blip xmlns:r="http://schemas.openxmlformats.org/officeDocument/2006/relationships" r:embed="rId1"/>
          </a:buBlip>
          <a:defRPr kumimoji="1" sz="140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XFEL_PowerPoint_16x9.potx" id="{5D9E4C7F-CF90-47AA-9B5A-D1B8A1F64B49}" vid="{107EC11D-EED3-47DC-89A2-C8C245B9F565}"/>
    </a:ext>
  </a:extLst>
</a:theme>
</file>

<file path=ppt/theme/theme2.xml><?xml version="1.0" encoding="utf-8"?>
<a:theme xmlns:a="http://schemas.openxmlformats.org/drawingml/2006/main" name="Office">
  <a:themeElements>
    <a:clrScheme name="Benutzerdefiniert 59">
      <a:dk1>
        <a:srgbClr val="000000"/>
      </a:dk1>
      <a:lt1>
        <a:sysClr val="window" lastClr="FFFFFF"/>
      </a:lt1>
      <a:dk2>
        <a:srgbClr val="B2B2B2"/>
      </a:dk2>
      <a:lt2>
        <a:srgbClr val="F39200"/>
      </a:lt2>
      <a:accent1>
        <a:srgbClr val="0D1546"/>
      </a:accent1>
      <a:accent2>
        <a:srgbClr val="559DBB"/>
      </a:accent2>
      <a:accent3>
        <a:srgbClr val="81B0C8"/>
      </a:accent3>
      <a:accent4>
        <a:srgbClr val="A4C3D6"/>
      </a:accent4>
      <a:accent5>
        <a:srgbClr val="C5D6E4"/>
      </a:accent5>
      <a:accent6>
        <a:srgbClr val="E3EBF2"/>
      </a:accent6>
      <a:hlink>
        <a:srgbClr val="000000"/>
      </a:hlink>
      <a:folHlink>
        <a:srgbClr val="000000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Benutzerdefiniert 59">
      <a:dk1>
        <a:srgbClr val="000000"/>
      </a:dk1>
      <a:lt1>
        <a:sysClr val="window" lastClr="FFFFFF"/>
      </a:lt1>
      <a:dk2>
        <a:srgbClr val="B2B2B2"/>
      </a:dk2>
      <a:lt2>
        <a:srgbClr val="F39200"/>
      </a:lt2>
      <a:accent1>
        <a:srgbClr val="0D1546"/>
      </a:accent1>
      <a:accent2>
        <a:srgbClr val="559DBB"/>
      </a:accent2>
      <a:accent3>
        <a:srgbClr val="81B0C8"/>
      </a:accent3>
      <a:accent4>
        <a:srgbClr val="A4C3D6"/>
      </a:accent4>
      <a:accent5>
        <a:srgbClr val="C5D6E4"/>
      </a:accent5>
      <a:accent6>
        <a:srgbClr val="E3EBF2"/>
      </a:accent6>
      <a:hlink>
        <a:srgbClr val="000000"/>
      </a:hlink>
      <a:folHlink>
        <a:srgbClr val="000000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European_XFEL_Template_Presentation_16x9 (1)</Template>
  <TotalTime>8852</TotalTime>
  <Words>1362</Words>
  <Application>Microsoft Macintosh PowerPoint</Application>
  <PresentationFormat>Widescreen</PresentationFormat>
  <Paragraphs>330</Paragraphs>
  <Slides>25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6" baseType="lpstr">
      <vt:lpstr>Calibri</vt:lpstr>
      <vt:lpstr>DejaVu Sans</vt:lpstr>
      <vt:lpstr>Droid Sans Fallback</vt:lpstr>
      <vt:lpstr>Lucida Sans</vt:lpstr>
      <vt:lpstr>Menlo</vt:lpstr>
      <vt:lpstr>ＭＳ Ｐゴシック</vt:lpstr>
      <vt:lpstr>Noto Sans CJK SC Regular</vt:lpstr>
      <vt:lpstr>Times New Roman</vt:lpstr>
      <vt:lpstr>Wingdings</vt:lpstr>
      <vt:lpstr>Arial</vt:lpstr>
      <vt:lpstr>Office</vt:lpstr>
      <vt:lpstr>WP 5 - Virtual Neutron and X-ray Laboratory</vt:lpstr>
      <vt:lpstr>Participants in WP5</vt:lpstr>
      <vt:lpstr>WP5 Virtual Neutron and X-ray Laboratory</vt:lpstr>
      <vt:lpstr>Why do we need simulation services for research infrastructures?</vt:lpstr>
      <vt:lpstr>Road map</vt:lpstr>
      <vt:lpstr>Road map</vt:lpstr>
      <vt:lpstr>SimEx enables users and facility operators to simulate experiments “from source to detector” at advanced light sources.</vt:lpstr>
      <vt:lpstr>PowerPoint Presentation</vt:lpstr>
      <vt:lpstr>McStasScript</vt:lpstr>
      <vt:lpstr>PowerPoint Presentation</vt:lpstr>
      <vt:lpstr>OASYS development in PaNOSC</vt:lpstr>
      <vt:lpstr>Road map</vt:lpstr>
      <vt:lpstr>Where are we now - Tasks</vt:lpstr>
      <vt:lpstr>Where are we now - Milestones</vt:lpstr>
      <vt:lpstr>Where are we now - Deliverables</vt:lpstr>
      <vt:lpstr>The openPMD standard</vt:lpstr>
      <vt:lpstr>PowerPoint Presentation</vt:lpstr>
      <vt:lpstr>Where are we now - Deliverables</vt:lpstr>
      <vt:lpstr>Where are we now - Deliverables</vt:lpstr>
      <vt:lpstr>Personnel change</vt:lpstr>
      <vt:lpstr>Internal collaboration</vt:lpstr>
      <vt:lpstr>What’s next</vt:lpstr>
      <vt:lpstr>Thank you for your attention</vt:lpstr>
      <vt:lpstr>Identify optimal pulse duration for small protein imaging</vt:lpstr>
      <vt:lpstr>Verify analysis methodology suitability in various x-ray spectrum</vt:lpstr>
    </vt:vector>
  </TitlesOfParts>
  <Company/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in one line (or two lines)</dc:title>
  <dc:creator>Microsoft Office User</dc:creator>
  <cp:lastModifiedBy>Microsoft Office User</cp:lastModifiedBy>
  <cp:revision>245</cp:revision>
  <dcterms:created xsi:type="dcterms:W3CDTF">2019-08-20T09:10:22Z</dcterms:created>
  <dcterms:modified xsi:type="dcterms:W3CDTF">2019-11-04T10:51:27Z</dcterms:modified>
</cp:coreProperties>
</file>